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embeddedFontLst>
    <p:embeddedFont>
      <p:font typeface="OPPOSans B" panose="02010600030101010101" charset="-122"/>
      <p:regular r:id="rId31"/>
    </p:embeddedFont>
    <p:embeddedFont>
      <p:font typeface="OPPOSans H" panose="02010600030101010101" charset="-122"/>
      <p:regular r:id="rId32"/>
    </p:embeddedFont>
    <p:embeddedFont>
      <p:font typeface="OPPOSans L" panose="02010600030101010101" charset="-122"/>
      <p:regular r:id="rId33"/>
    </p:embeddedFont>
    <p:embeddedFont>
      <p:font typeface="Source Han Sans" panose="02010600030101010101" charset="-122"/>
      <p:regular r:id="rId34"/>
    </p:embeddedFont>
    <p:embeddedFont>
      <p:font typeface="Source Han Sans CN Bold" panose="02010600030101010101" charset="-122"/>
      <p:regular r:id="rId35"/>
    </p:embeddedFont>
    <p:embeddedFont>
      <p:font typeface="Source Han Sans CN Regular" panose="02010600030101010101" charset="-122"/>
      <p:regular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201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志超 陈" userId="59f7114cb4c04e66" providerId="LiveId" clId="{CC0D70B1-158F-42CF-A621-22CCED3C66DC}"/>
    <pc:docChg chg="custSel modSld">
      <pc:chgData name="志超 陈" userId="59f7114cb4c04e66" providerId="LiveId" clId="{CC0D70B1-158F-42CF-A621-22CCED3C66DC}" dt="2025-04-27T02:45:02.947" v="26" actId="20577"/>
      <pc:docMkLst>
        <pc:docMk/>
      </pc:docMkLst>
      <pc:sldChg chg="modSp mod">
        <pc:chgData name="志超 陈" userId="59f7114cb4c04e66" providerId="LiveId" clId="{CC0D70B1-158F-42CF-A621-22CCED3C66DC}" dt="2025-04-27T02:45:02.947" v="26" actId="20577"/>
        <pc:sldMkLst>
          <pc:docMk/>
          <pc:sldMk cId="0" sldId="256"/>
        </pc:sldMkLst>
        <pc:spChg chg="mod">
          <ac:chgData name="志超 陈" userId="59f7114cb4c04e66" providerId="LiveId" clId="{CC0D70B1-158F-42CF-A621-22CCED3C66DC}" dt="2025-04-27T02:45:02.947" v="26" actId="20577"/>
          <ac:spMkLst>
            <pc:docMk/>
            <pc:sldMk cId="0" sldId="256"/>
            <ac:spMk id="19" creationId="{00000000-0000-0000-0000-000000000000}"/>
          </ac:spMkLst>
        </pc:spChg>
      </pc:sldChg>
      <pc:sldChg chg="delSp modSp mod">
        <pc:chgData name="志超 陈" userId="59f7114cb4c04e66" providerId="LiveId" clId="{CC0D70B1-158F-42CF-A621-22CCED3C66DC}" dt="2025-04-27T02:44:52.756" v="11" actId="478"/>
        <pc:sldMkLst>
          <pc:docMk/>
          <pc:sldMk cId="0" sldId="284"/>
        </pc:sldMkLst>
        <pc:spChg chg="del mod">
          <ac:chgData name="志超 陈" userId="59f7114cb4c04e66" providerId="LiveId" clId="{CC0D70B1-158F-42CF-A621-22CCED3C66DC}" dt="2025-04-27T02:44:51.644" v="10" actId="478"/>
          <ac:spMkLst>
            <pc:docMk/>
            <pc:sldMk cId="0" sldId="284"/>
            <ac:spMk id="11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39.548" v="1" actId="478"/>
          <ac:spMkLst>
            <pc:docMk/>
            <pc:sldMk cId="0" sldId="284"/>
            <ac:spMk id="13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48.941" v="8" actId="478"/>
          <ac:spMkLst>
            <pc:docMk/>
            <pc:sldMk cId="0" sldId="284"/>
            <ac:spMk id="14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52.756" v="11" actId="478"/>
          <ac:spMkLst>
            <pc:docMk/>
            <pc:sldMk cId="0" sldId="284"/>
            <ac:spMk id="15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44.937" v="3" actId="478"/>
          <ac:spMkLst>
            <pc:docMk/>
            <pc:sldMk cId="0" sldId="284"/>
            <ac:spMk id="17" creationId="{00000000-0000-0000-0000-000000000000}"/>
          </ac:spMkLst>
        </pc:spChg>
        <pc:spChg chg="del mod">
          <ac:chgData name="志超 陈" userId="59f7114cb4c04e66" providerId="LiveId" clId="{CC0D70B1-158F-42CF-A621-22CCED3C66DC}" dt="2025-04-27T02:44:47.668" v="6" actId="478"/>
          <ac:spMkLst>
            <pc:docMk/>
            <pc:sldMk cId="0" sldId="284"/>
            <ac:spMk id="19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38.776" v="0" actId="478"/>
          <ac:spMkLst>
            <pc:docMk/>
            <pc:sldMk cId="0" sldId="284"/>
            <ac:spMk id="20" creationId="{00000000-0000-0000-0000-000000000000}"/>
          </ac:spMkLst>
        </pc:spChg>
        <pc:spChg chg="del mod">
          <ac:chgData name="志超 陈" userId="59f7114cb4c04e66" providerId="LiveId" clId="{CC0D70B1-158F-42CF-A621-22CCED3C66DC}" dt="2025-04-27T02:44:48.332" v="7" actId="478"/>
          <ac:spMkLst>
            <pc:docMk/>
            <pc:sldMk cId="0" sldId="284"/>
            <ac:spMk id="21" creationId="{00000000-0000-0000-0000-000000000000}"/>
          </ac:spMkLst>
        </pc:spChg>
        <pc:spChg chg="del">
          <ac:chgData name="志超 陈" userId="59f7114cb4c04e66" providerId="LiveId" clId="{CC0D70B1-158F-42CF-A621-22CCED3C66DC}" dt="2025-04-27T02:44:43.929" v="2" actId="478"/>
          <ac:spMkLst>
            <pc:docMk/>
            <pc:sldMk cId="0" sldId="284"/>
            <ac:spMk id="2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2429301"/>
            <a:ext cx="6160524" cy="1903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3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疲劳检测模型分析报告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535831" y="819260"/>
            <a:ext cx="121367" cy="183044"/>
          </a:xfrm>
          <a:custGeom>
            <a:avLst/>
            <a:gdLst>
              <a:gd name="connsiteX0" fmla="*/ 462002 w 462730"/>
              <a:gd name="connsiteY0" fmla="*/ -317 h 697884"/>
              <a:gd name="connsiteX1" fmla="*/ 462002 w 462730"/>
              <a:gd name="connsiteY1" fmla="*/ 697568 h 697884"/>
              <a:gd name="connsiteX2" fmla="*/ -728 w 462730"/>
              <a:gd name="connsiteY2" fmla="*/ 348610 h 697884"/>
              <a:gd name="connsiteX3" fmla="*/ 462002 w 462730"/>
              <a:gd name="connsiteY3" fmla="*/ -317 h 697884"/>
            </a:gdLst>
            <a:ahLst/>
            <a:cxnLst/>
            <a:rect l="l" t="t" r="r" b="b"/>
            <a:pathLst>
              <a:path w="462730" h="697884">
                <a:moveTo>
                  <a:pt x="462002" y="-317"/>
                </a:moveTo>
                <a:lnTo>
                  <a:pt x="462002" y="697568"/>
                </a:lnTo>
                <a:cubicBezTo>
                  <a:pt x="206367" y="697568"/>
                  <a:pt x="-728" y="541291"/>
                  <a:pt x="-728" y="348610"/>
                </a:cubicBezTo>
                <a:cubicBezTo>
                  <a:pt x="-728" y="155928"/>
                  <a:pt x="206367" y="-317"/>
                  <a:pt x="462002" y="-31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21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5831" y="1787224"/>
            <a:ext cx="121367" cy="183044"/>
          </a:xfrm>
          <a:custGeom>
            <a:avLst/>
            <a:gdLst>
              <a:gd name="connsiteX0" fmla="*/ 462002 w 462730"/>
              <a:gd name="connsiteY0" fmla="*/ -317 h 697884"/>
              <a:gd name="connsiteX1" fmla="*/ 462002 w 462730"/>
              <a:gd name="connsiteY1" fmla="*/ 697568 h 697884"/>
              <a:gd name="connsiteX2" fmla="*/ -728 w 462730"/>
              <a:gd name="connsiteY2" fmla="*/ 348642 h 697884"/>
              <a:gd name="connsiteX3" fmla="*/ 462002 w 462730"/>
              <a:gd name="connsiteY3" fmla="*/ -317 h 697884"/>
            </a:gdLst>
            <a:ahLst/>
            <a:cxnLst/>
            <a:rect l="l" t="t" r="r" b="b"/>
            <a:pathLst>
              <a:path w="462730" h="697884">
                <a:moveTo>
                  <a:pt x="462002" y="-317"/>
                </a:moveTo>
                <a:lnTo>
                  <a:pt x="462002" y="697568"/>
                </a:lnTo>
                <a:cubicBezTo>
                  <a:pt x="206367" y="697568"/>
                  <a:pt x="-728" y="541291"/>
                  <a:pt x="-728" y="348642"/>
                </a:cubicBezTo>
                <a:cubicBezTo>
                  <a:pt x="-728" y="155993"/>
                  <a:pt x="206367" y="-317"/>
                  <a:pt x="462002" y="-31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21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5641" y="910693"/>
            <a:ext cx="2360683" cy="967972"/>
          </a:xfrm>
          <a:custGeom>
            <a:avLst/>
            <a:gdLst>
              <a:gd name="connsiteX0" fmla="*/ 0 w 3208788"/>
              <a:gd name="connsiteY0" fmla="*/ 0 h 1315728"/>
              <a:gd name="connsiteX1" fmla="*/ 164969 w 3208788"/>
              <a:gd name="connsiteY1" fmla="*/ 124409 h 1315728"/>
              <a:gd name="connsiteX2" fmla="*/ 1766436 w 3208788"/>
              <a:gd name="connsiteY2" fmla="*/ 124409 h 1315728"/>
              <a:gd name="connsiteX3" fmla="*/ 1766434 w 3208788"/>
              <a:gd name="connsiteY3" fmla="*/ 124413 h 1315728"/>
              <a:gd name="connsiteX4" fmla="*/ 2676296 w 3208788"/>
              <a:gd name="connsiteY4" fmla="*/ 124413 h 1315728"/>
              <a:gd name="connsiteX5" fmla="*/ 3208788 w 3208788"/>
              <a:gd name="connsiteY5" fmla="*/ 657924 h 1315728"/>
              <a:gd name="connsiteX6" fmla="*/ 2676296 w 3208788"/>
              <a:gd name="connsiteY6" fmla="*/ 1191434 h 1315728"/>
              <a:gd name="connsiteX7" fmla="*/ 1473948 w 3208788"/>
              <a:gd name="connsiteY7" fmla="*/ 1191434 h 1315728"/>
              <a:gd name="connsiteX8" fmla="*/ 1473948 w 3208788"/>
              <a:gd name="connsiteY8" fmla="*/ 1191319 h 1315728"/>
              <a:gd name="connsiteX9" fmla="*/ 164969 w 3208788"/>
              <a:gd name="connsiteY9" fmla="*/ 1191319 h 1315728"/>
              <a:gd name="connsiteX10" fmla="*/ 0 w 3208788"/>
              <a:gd name="connsiteY10" fmla="*/ 1315728 h 1315728"/>
            </a:gdLst>
            <a:ahLst/>
            <a:cxnLst/>
            <a:rect l="l" t="t" r="r" b="b"/>
            <a:pathLst>
              <a:path w="3208788" h="1315728">
                <a:moveTo>
                  <a:pt x="0" y="0"/>
                </a:moveTo>
                <a:cubicBezTo>
                  <a:pt x="0" y="68693"/>
                  <a:pt x="73832" y="124409"/>
                  <a:pt x="164969" y="124409"/>
                </a:cubicBezTo>
                <a:lnTo>
                  <a:pt x="1766436" y="124409"/>
                </a:lnTo>
                <a:lnTo>
                  <a:pt x="1766434" y="124413"/>
                </a:lnTo>
                <a:lnTo>
                  <a:pt x="2676296" y="124413"/>
                </a:lnTo>
                <a:cubicBezTo>
                  <a:pt x="2970383" y="124413"/>
                  <a:pt x="3208788" y="363274"/>
                  <a:pt x="3208788" y="657924"/>
                </a:cubicBezTo>
                <a:cubicBezTo>
                  <a:pt x="3208788" y="952573"/>
                  <a:pt x="2970383" y="1191434"/>
                  <a:pt x="2676296" y="1191434"/>
                </a:cubicBezTo>
                <a:lnTo>
                  <a:pt x="1473948" y="1191434"/>
                </a:lnTo>
                <a:lnTo>
                  <a:pt x="1473948" y="1191319"/>
                </a:lnTo>
                <a:lnTo>
                  <a:pt x="164969" y="1191319"/>
                </a:lnTo>
                <a:cubicBezTo>
                  <a:pt x="73832" y="1191319"/>
                  <a:pt x="0" y="1247058"/>
                  <a:pt x="0" y="1315728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92689" y="4491576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435186" y="4634407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3822543" y="5157762"/>
            <a:ext cx="2516504" cy="59602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miter/>
          </a:ln>
          <a:effectLst>
            <a:outerShdw blurRad="381000" dist="127000" dir="2700000" algn="tl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89129" y="5157762"/>
            <a:ext cx="2516504" cy="5960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>
            <a:outerShdw blurRad="381000" dist="127000" dir="2700000" algn="tl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32250" y="5268852"/>
            <a:ext cx="373843" cy="37384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221505" y="5349977"/>
            <a:ext cx="195334" cy="21159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947682" y="5265832"/>
            <a:ext cx="379885" cy="379885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044067" y="5358490"/>
            <a:ext cx="187115" cy="194569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537832" y="5226477"/>
            <a:ext cx="908408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</a:rPr>
              <a:t>陈志超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5214419" y="5226477"/>
            <a:ext cx="868950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702828" y="5226477"/>
            <a:ext cx="966722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589651" y="5226477"/>
            <a:ext cx="908771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1019175" y="1971251"/>
            <a:ext cx="623930" cy="422145"/>
            <a:chOff x="1019175" y="1971251"/>
            <a:chExt cx="623930" cy="422145"/>
          </a:xfrm>
        </p:grpSpPr>
        <p:sp>
          <p:nvSpPr>
            <p:cNvPr id="26" name="标题 1"/>
            <p:cNvSpPr txBox="1"/>
            <p:nvPr/>
          </p:nvSpPr>
          <p:spPr>
            <a:xfrm rot="5400000" flipH="1">
              <a:off x="1220960" y="1971251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5400000" flipH="1">
              <a:off x="1019175" y="1971251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9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三、模型表现分析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491273" y="3773451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81653" y="3711074"/>
            <a:ext cx="102702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144573" y="1167278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76853" y="1130301"/>
            <a:ext cx="52283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7820635">
            <a:off x="-196345" y="1517311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91605" y="1222075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91601" y="2352827"/>
            <a:ext cx="4564912" cy="8572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COR值在不同折中波动剧烈，从- 0.9到0.8，表明模型在不同数据子集上的预测相关性差异显著。
第3折的高COR值（0.8）说明该子集数据与模型匹配度高，可能暗示数据分布的不均衡性。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741854" y="1167278"/>
            <a:ext cx="702430" cy="606418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74134" y="1130301"/>
            <a:ext cx="5228313" cy="2223684"/>
          </a:xfrm>
          <a:prstGeom prst="snip1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88886" y="1222075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88882" y="2352827"/>
            <a:ext cx="4564912" cy="8572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RMSE值相对稳定，但标准差达0.0132，表明模型预测误差在不同折间存在一定差异。
最佳与最差表现的RMSE值差异达6倍，说明模型在某些数据子集上预测精度极低，需进一步优化。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91600" y="1746409"/>
            <a:ext cx="456491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COR指标波动分析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88881" y="1746409"/>
            <a:ext cx="456491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RMSE指标稳定性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7820635">
            <a:off x="5404534" y="1517311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7820635">
            <a:off x="108455" y="4098084"/>
            <a:ext cx="1717658" cy="1449663"/>
          </a:xfrm>
          <a:prstGeom prst="diagStripe">
            <a:avLst>
              <a:gd name="adj" fmla="val 8842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396401" y="4933600"/>
            <a:ext cx="9556012" cy="84452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COR折线图可直观展示模型在不同折上的相关性变化趋势，帮助识别异常波动点。
RMSE折线图可清晰呈现预测误差的分布情况，辅助分析模型的稳定性和预测精度。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396400" y="4327182"/>
            <a:ext cx="9551000" cy="60641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可视化图表的作用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396405" y="3802848"/>
            <a:ext cx="1081605" cy="5087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5875">
                  <a:solidFill>
                    <a:srgbClr val="0068BF">
                      <a:alpha val="100000"/>
                    </a:srgbClr>
                  </a:solidFill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交叉验证结果</a:t>
            </a:r>
            <a:endParaRPr kumimoji="1"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4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846726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35901" y="1846726"/>
            <a:ext cx="3675501" cy="144064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11402" y="1846726"/>
            <a:ext cx="3675501" cy="14406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243797" tIns="121899" rIns="243797" bIns="121899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平均COR与RMSE计算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35901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模型性能的初步判断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11402" y="2099309"/>
            <a:ext cx="3317014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指标对比的必要性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计算5折交叉验证的平均COR值和RMSE值，综合评估模型的整体性能。
平均COR值为负，表明模型整体预测与实际标签呈负相关，需深入分析原因。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35901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根据综合指标，当前模型存在明显问题，预测效果不佳，无法满足实际应用需求。
需从数据、模型、验证策略等多方面查找原因，提出针对性改进措施。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011402" y="2897674"/>
            <a:ext cx="3317014" cy="25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将不同折的COR和RMSE值进行对比，可发现模型在不同数据划分下的性能差异，为后续优化提供方向。
对比分析有助于识别数据中的异常点和模型的潜在缺陷，提高模型改进的针对性和有效性。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综合指标评估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15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四、关键问题发现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3684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1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3999" y="3361898"/>
            <a:ext cx="2480987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18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数据分布不均衡，部分数据子集可能包含特殊样本，导致模型在不同折上表现差异大。
特征与标签之间的关系复杂，可能存在非线性关系，线性模型难以准确捕捉。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43999" y="2902235"/>
            <a:ext cx="24809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COR波动的潜在原因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64910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2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18950" y="2426717"/>
            <a:ext cx="347890" cy="34789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95225" y="3361898"/>
            <a:ext cx="2572375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18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第3折的高COR值可能是因为该子集数据的特征与标签关系更符合模型假设，或数据质量更高。
需深入分析第3折的数据特征和模型参数，挖掘其优秀表现的内在原因，为整体模型优化提供参考。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95225" y="2902235"/>
            <a:ext cx="25698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第3折表现的特殊性分析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21587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1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751902" y="3361898"/>
            <a:ext cx="2480987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模型的不稳定性会导致预测结果不可靠，在实际应用中无法准确判断驾驶疲劳状态，降低系统的可信度和实用性。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51902" y="2902235"/>
            <a:ext cx="24809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503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不稳定性对模型应用的影响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931174" y="2208649"/>
            <a:ext cx="773939" cy="826400"/>
            <a:chOff x="2931174" y="2208649"/>
            <a:chExt cx="773939" cy="826400"/>
          </a:xfrm>
        </p:grpSpPr>
        <p:sp>
          <p:nvSpPr>
            <p:cNvPr id="15" name="标题 1"/>
            <p:cNvSpPr txBox="1"/>
            <p:nvPr/>
          </p:nvSpPr>
          <p:spPr>
            <a:xfrm>
              <a:off x="2931174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2990614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776413" y="2208649"/>
            <a:ext cx="773939" cy="826400"/>
            <a:chOff x="6776413" y="2208649"/>
            <a:chExt cx="773939" cy="826400"/>
          </a:xfrm>
        </p:grpSpPr>
        <p:sp>
          <p:nvSpPr>
            <p:cNvPr id="18" name="标题 1"/>
            <p:cNvSpPr txBox="1"/>
            <p:nvPr/>
          </p:nvSpPr>
          <p:spPr>
            <a:xfrm>
              <a:off x="6776413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6835853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700604" y="2208649"/>
            <a:ext cx="773939" cy="826400"/>
            <a:chOff x="10700604" y="2208649"/>
            <a:chExt cx="773939" cy="826400"/>
          </a:xfrm>
        </p:grpSpPr>
        <p:sp>
          <p:nvSpPr>
            <p:cNvPr id="21" name="标题 1"/>
            <p:cNvSpPr txBox="1"/>
            <p:nvPr/>
          </p:nvSpPr>
          <p:spPr>
            <a:xfrm>
              <a:off x="10700604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0760044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模型不稳定性探究</a:t>
            </a:r>
            <a:endParaRPr kumimoji="1"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5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73260" y="4483415"/>
            <a:ext cx="3108078" cy="175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22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特征与标签之间可能存在逆向关系，即某些特征值的增加反而对应疲劳度的降低。
数据分布偏移，部分数据子集的特征分布与整体数据不一致，导致模型拟合出现偏差。
模型过拟合，对训练数据的特定噪声或异常点过度拟合，导致在测试集上出现负相关。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44020" y="1878340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54245" y="1688565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8879" y="3905250"/>
            <a:ext cx="3116841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负COR值的可能成因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53929" y="4483415"/>
            <a:ext cx="3115857" cy="175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负COR值表明模型预测与实际标签呈相反趋势，这与预期的疲劳预测目标相悖，严重影响模型性能评估的准确性。
需仔细排查负相关产生的原因，纠正模型的预测方向，确保模型评估结果的可靠性。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28578" y="1878340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2"/>
              </a:gs>
              <a:gs pos="98000">
                <a:schemeClr val="accent2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238803" y="1688565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52885" y="3905250"/>
            <a:ext cx="3117944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负相关对模型评估的误导性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92117" y="4483415"/>
            <a:ext cx="3115857" cy="17573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负相关现象是模型存在问题的重要信号，提示需重新审视数据质量、特征工程和模型选择等方面，及时调整优化策略。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066766" y="1878340"/>
            <a:ext cx="1766559" cy="1766559"/>
          </a:xfrm>
          <a:prstGeom prst="flowChartConnector">
            <a:avLst/>
          </a:prstGeom>
          <a:gradFill>
            <a:gsLst>
              <a:gs pos="0">
                <a:schemeClr val="accent1"/>
              </a:gs>
              <a:gs pos="98000">
                <a:schemeClr val="accent1">
                  <a:lumMod val="60000"/>
                  <a:lumOff val="40000"/>
                </a:schemeClr>
              </a:gs>
            </a:gsLst>
            <a:lin ang="135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876991" y="1688565"/>
            <a:ext cx="2146108" cy="2146108"/>
          </a:xfrm>
          <a:prstGeom prst="flowChartConnector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92116" y="3905250"/>
            <a:ext cx="3115858" cy="5905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负相关现象的警示作用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573702" y="2274879"/>
            <a:ext cx="1307194" cy="9734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296448" y="2274879"/>
            <a:ext cx="1307194" cy="9734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658260" y="2274879"/>
            <a:ext cx="1307194" cy="9734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负相关现象剖析</a:t>
            </a:r>
            <a:endParaRPr kumimoji="1"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1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75873" y="1937084"/>
            <a:ext cx="1852863" cy="1014664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07894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33073" y="2228235"/>
            <a:ext cx="493857" cy="43236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71600" y="2791327"/>
            <a:ext cx="224589" cy="2245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3742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RMSE标准差反映了预测误差的离散程度，较高的标准差说明模型在不同数据子集上的预测误差波动大。
通过分析RMSE标准差，可识别误差波动较大的数据子集，针对性地优化模型。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3742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RMSE标准差的意义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16593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69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最佳表现的折可能是因为数据质量高、特征与标签关系简单，模型能较好地拟合；最差表现的折则可能是数据异常或模型不适应。
研究最佳与最差表现的差异，可为模型优化提供方向，缩小不同数据子集上的性能差距。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16593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最佳与最差表现的差异分析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42706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8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误差分析可帮助发现模型的薄弱环节，如数据质量问题、特征不足或模型选择不当等，为后续改进提供依据。
根据误差分析结果，可针对性地调整数据预处理、特征工程和模型参数，提高模型的整体性能和稳定性。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42706" y="3146540"/>
            <a:ext cx="3372852" cy="72226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误差分析对模型优化的指导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28724" y="1937084"/>
            <a:ext cx="1852863" cy="1014664"/>
          </a:xfrm>
          <a:prstGeom prst="homePlat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760745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85924" y="2197488"/>
            <a:ext cx="493857" cy="49385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124451" y="2791327"/>
            <a:ext cx="224589" cy="2245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54837" y="1937084"/>
            <a:ext cx="1852863" cy="1014664"/>
          </a:xfrm>
          <a:prstGeom prst="homePlat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486858" y="2376237"/>
            <a:ext cx="136358" cy="13635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412037" y="2215991"/>
            <a:ext cx="493857" cy="456852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850564" y="2791327"/>
            <a:ext cx="224589" cy="2245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误差分析与改进方向</a:t>
            </a:r>
            <a:endParaRPr kumimoji="1"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4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五、改进方向建议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43905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特征工程的验证与改进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50075" y="4177476"/>
            <a:ext cx="286766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82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重新验证特征计算逻辑，确保PSD（功率谱密度）和DE（差分熵）等特征的计算准确无误，避免因计算错误导致模型性能下降。
检查特征选择过程，筛选出对疲劳预测更有效的特征，去除冗余或无关特征，提高模型的特征质量和预测能力。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75050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数据质量的深入排查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73600" y="4177476"/>
            <a:ext cx="288290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082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仔细排查数据加载过程中的问题，如文件重复加载（发现16_*.mat重复处理），避免数据冗余对模型训练的影响。
检查数据的完整性和一致性，确保每个样本文件的数据质量，为模型提供可靠的数据支持。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06195" y="3453577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数据标准化的重要性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04745" y="4177476"/>
            <a:ext cx="2882900" cy="163249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93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增加全局特征标准化，将所有特征统一到同一量纲，消除不同特征之间的量纲差异，提高模型的稳定性和泛化能力。
验证标签分布（PERCLOS值域合理性），确保标签数据的准确性和合理性，为模型训练提供准确的目标值。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16440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516446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16440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25400" cap="sq">
            <a:solidFill>
              <a:schemeClr val="bg1"/>
            </a:solidFill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296427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47585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47591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2"/>
          </a:solidFill>
          <a:ln w="43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047585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cap="sq">
            <a:noFill/>
            <a:prstDash val="solid"/>
            <a:miter/>
          </a:ln>
          <a:effectLst>
            <a:outerShdw blurRad="330200" dist="3810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827572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78730" y="193038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78736" y="1741530"/>
            <a:ext cx="2134919" cy="1319994"/>
          </a:xfrm>
          <a:custGeom>
            <a:avLst/>
            <a:gdLst>
              <a:gd name="connsiteX0" fmla="*/ 2131289 w 2134919"/>
              <a:gd name="connsiteY0" fmla="*/ 669755 h 1319994"/>
              <a:gd name="connsiteX1" fmla="*/ 2131289 w 2134919"/>
              <a:gd name="connsiteY1" fmla="*/ 655317 h 1319994"/>
              <a:gd name="connsiteX2" fmla="*/ 2131289 w 2134919"/>
              <a:gd name="connsiteY2" fmla="*/ 525904 h 1319994"/>
              <a:gd name="connsiteX3" fmla="*/ 1973520 w 2134919"/>
              <a:gd name="connsiteY3" fmla="*/ 525904 h 1319994"/>
              <a:gd name="connsiteX4" fmla="*/ 1103085 w 2134919"/>
              <a:gd name="connsiteY4" fmla="*/ 17308 h 1319994"/>
              <a:gd name="connsiteX5" fmla="*/ 1025305 w 2134919"/>
              <a:gd name="connsiteY5" fmla="*/ 17308 h 1319994"/>
              <a:gd name="connsiteX6" fmla="*/ 154869 w 2134919"/>
              <a:gd name="connsiteY6" fmla="*/ 525904 h 1319994"/>
              <a:gd name="connsiteX7" fmla="*/ -1772 w 2134919"/>
              <a:gd name="connsiteY7" fmla="*/ 525904 h 1319994"/>
              <a:gd name="connsiteX8" fmla="*/ -1772 w 2134919"/>
              <a:gd name="connsiteY8" fmla="*/ 647298 h 1319994"/>
              <a:gd name="connsiteX9" fmla="*/ 34515 w 2134919"/>
              <a:gd name="connsiteY9" fmla="*/ 728718 h 1319994"/>
              <a:gd name="connsiteX10" fmla="*/ 1024872 w 2134919"/>
              <a:gd name="connsiteY10" fmla="*/ 1316003 h 1319994"/>
              <a:gd name="connsiteX11" fmla="*/ 1103517 w 2134919"/>
              <a:gd name="connsiteY11" fmla="*/ 1316003 h 1319994"/>
              <a:gd name="connsiteX12" fmla="*/ 2093873 w 2134919"/>
              <a:gd name="connsiteY12" fmla="*/ 728718 h 1319994"/>
              <a:gd name="connsiteX13" fmla="*/ 2130552 w 2134919"/>
              <a:gd name="connsiteY13" fmla="*/ 675174 h 1319994"/>
              <a:gd name="connsiteX14" fmla="*/ 2131289 w 2134919"/>
              <a:gd name="connsiteY14" fmla="*/ 675174 h 1319994"/>
            </a:gdLst>
            <a:ahLst/>
            <a:cxnLst/>
            <a:rect l="l" t="t" r="r" b="b"/>
            <a:pathLst>
              <a:path w="2134919" h="1319994">
                <a:moveTo>
                  <a:pt x="2131289" y="669755"/>
                </a:moveTo>
                <a:cubicBezTo>
                  <a:pt x="2131722" y="664943"/>
                  <a:pt x="2131722" y="660131"/>
                  <a:pt x="2131289" y="655317"/>
                </a:cubicBezTo>
                <a:lnTo>
                  <a:pt x="2131289" y="525904"/>
                </a:lnTo>
                <a:lnTo>
                  <a:pt x="1973520" y="525904"/>
                </a:lnTo>
                <a:lnTo>
                  <a:pt x="1103085" y="17308"/>
                </a:lnTo>
                <a:cubicBezTo>
                  <a:pt x="1079066" y="3260"/>
                  <a:pt x="1049324" y="3260"/>
                  <a:pt x="1025305" y="17308"/>
                </a:cubicBezTo>
                <a:lnTo>
                  <a:pt x="154869" y="525904"/>
                </a:lnTo>
                <a:lnTo>
                  <a:pt x="-1772" y="525904"/>
                </a:lnTo>
                <a:lnTo>
                  <a:pt x="-1772" y="647298"/>
                </a:lnTo>
                <a:cubicBezTo>
                  <a:pt x="-8275" y="679380"/>
                  <a:pt x="6291" y="712113"/>
                  <a:pt x="34515" y="728718"/>
                </a:cubicBezTo>
                <a:lnTo>
                  <a:pt x="1024872" y="1316003"/>
                </a:lnTo>
                <a:cubicBezTo>
                  <a:pt x="1049107" y="1330354"/>
                  <a:pt x="1079282" y="1330354"/>
                  <a:pt x="1103517" y="1316003"/>
                </a:cubicBezTo>
                <a:lnTo>
                  <a:pt x="2093873" y="728718"/>
                </a:lnTo>
                <a:cubicBezTo>
                  <a:pt x="2113470" y="717229"/>
                  <a:pt x="2126910" y="697588"/>
                  <a:pt x="2130552" y="675174"/>
                </a:cubicBezTo>
                <a:lnTo>
                  <a:pt x="2131289" y="675174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78730" y="1608690"/>
            <a:ext cx="2134931" cy="1320298"/>
          </a:xfrm>
          <a:custGeom>
            <a:avLst/>
            <a:gdLst>
              <a:gd name="connsiteX0" fmla="*/ 1025266 w 2134931"/>
              <a:gd name="connsiteY0" fmla="*/ 17308 h 1320298"/>
              <a:gd name="connsiteX1" fmla="*/ 34911 w 2134931"/>
              <a:gd name="connsiteY1" fmla="*/ 596096 h 1320298"/>
              <a:gd name="connsiteX2" fmla="*/ 7251 w 2134931"/>
              <a:gd name="connsiteY2" fmla="*/ 701621 h 1320298"/>
              <a:gd name="connsiteX3" fmla="*/ 34477 w 2134931"/>
              <a:gd name="connsiteY3" fmla="*/ 729023 h 1320298"/>
              <a:gd name="connsiteX4" fmla="*/ 1024833 w 2134931"/>
              <a:gd name="connsiteY4" fmla="*/ 1316308 h 1320298"/>
              <a:gd name="connsiteX5" fmla="*/ 1103479 w 2134931"/>
              <a:gd name="connsiteY5" fmla="*/ 1316308 h 1320298"/>
              <a:gd name="connsiteX6" fmla="*/ 2093834 w 2134931"/>
              <a:gd name="connsiteY6" fmla="*/ 729023 h 1320298"/>
              <a:gd name="connsiteX7" fmla="*/ 2120802 w 2134931"/>
              <a:gd name="connsiteY7" fmla="*/ 623322 h 1320298"/>
              <a:gd name="connsiteX8" fmla="*/ 2093401 w 2134931"/>
              <a:gd name="connsiteY8" fmla="*/ 596096 h 1320298"/>
              <a:gd name="connsiteX9" fmla="*/ 1103046 w 2134931"/>
              <a:gd name="connsiteY9" fmla="*/ 17308 h 1320298"/>
              <a:gd name="connsiteX10" fmla="*/ 1025266 w 2134931"/>
              <a:gd name="connsiteY10" fmla="*/ 17308 h 1320298"/>
            </a:gdLst>
            <a:ahLst/>
            <a:cxnLst/>
            <a:rect l="l" t="t" r="r" b="b"/>
            <a:pathLst>
              <a:path w="2134931" h="1320298">
                <a:moveTo>
                  <a:pt x="1025266" y="17308"/>
                </a:moveTo>
                <a:lnTo>
                  <a:pt x="34911" y="596096"/>
                </a:lnTo>
                <a:cubicBezTo>
                  <a:pt x="-1854" y="617600"/>
                  <a:pt x="-14254" y="664814"/>
                  <a:pt x="7251" y="701621"/>
                </a:cubicBezTo>
                <a:cubicBezTo>
                  <a:pt x="13840" y="712894"/>
                  <a:pt x="23205" y="722346"/>
                  <a:pt x="34477" y="729023"/>
                </a:cubicBezTo>
                <a:lnTo>
                  <a:pt x="1024833" y="1316308"/>
                </a:lnTo>
                <a:cubicBezTo>
                  <a:pt x="1049068" y="1330659"/>
                  <a:pt x="1079243" y="1330659"/>
                  <a:pt x="1103479" y="1316308"/>
                </a:cubicBezTo>
                <a:lnTo>
                  <a:pt x="2093834" y="729023"/>
                </a:lnTo>
                <a:cubicBezTo>
                  <a:pt x="2130470" y="707301"/>
                  <a:pt x="2142565" y="659957"/>
                  <a:pt x="2120802" y="623322"/>
                </a:cubicBezTo>
                <a:cubicBezTo>
                  <a:pt x="2114125" y="612094"/>
                  <a:pt x="2104717" y="602686"/>
                  <a:pt x="2093401" y="596096"/>
                </a:cubicBezTo>
                <a:lnTo>
                  <a:pt x="1103046" y="17308"/>
                </a:lnTo>
                <a:cubicBezTo>
                  <a:pt x="1079027" y="3260"/>
                  <a:pt x="1049285" y="3260"/>
                  <a:pt x="1025266" y="1730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5400000" scaled="0"/>
          </a:gradFill>
          <a:ln w="25400" cap="sq">
            <a:solidFill>
              <a:schemeClr val="bg1"/>
            </a:solidFill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358717" y="1988577"/>
            <a:ext cx="574956" cy="5051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数据层面优化</a:t>
            </a:r>
            <a:endParaRPr kumimoji="1"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4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7306640" flipH="1">
            <a:off x="3634899" y="4719622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4293360">
            <a:off x="782451" y="4719619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70707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ahLst/>
            <a:cxnLst/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3973" y="2420663"/>
            <a:ext cx="27463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3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随机森林是一种集成学习算法，通过构建多个决策树并综合其结果，可有效处理特征之间的非线性关系，提高模型的预测精度。
神经网络具有强大的非线性拟合能力，可自动学习特征与标签之间的复杂关系，适用于复杂的疲劳预测任务。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203351" y="2243485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7419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120037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7306640" flipH="1">
            <a:off x="7337386" y="4719621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4293360">
            <a:off x="4490028" y="4719619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573193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62886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ahLst/>
            <a:cxnLst/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16459" y="2420662"/>
            <a:ext cx="27463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3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对Ridge回归的正则化参数进行调优，通过网格搜索等方法找到最优参数值，平衡模型的偏差和方差，提高模型的稳定性和预测能力。
引入早停机制，在模型训练过程中实时监控验证集的性能，当性能不再提升时提前停止训练，防止模型过拟合，提高模型的泛化能力。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905837" y="2243484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709905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22523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7306640" flipH="1">
            <a:off x="11039872" y="4719621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4293360">
            <a:off x="8187420" y="4719620"/>
            <a:ext cx="356980" cy="514568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75679" y="1534171"/>
            <a:ext cx="3032914" cy="4124357"/>
          </a:xfrm>
          <a:prstGeom prst="roundRect">
            <a:avLst>
              <a:gd name="adj" fmla="val 3655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065372" y="4891715"/>
            <a:ext cx="3453528" cy="838515"/>
          </a:xfrm>
          <a:custGeom>
            <a:avLst/>
            <a:gdLst>
              <a:gd name="connsiteX0" fmla="*/ 0 w 4226504"/>
              <a:gd name="connsiteY0" fmla="*/ 0 h 1151328"/>
              <a:gd name="connsiteX1" fmla="*/ 49676 w 4226504"/>
              <a:gd name="connsiteY1" fmla="*/ 14539 h 1151328"/>
              <a:gd name="connsiteX2" fmla="*/ 2119602 w 4226504"/>
              <a:gd name="connsiteY2" fmla="*/ 210229 h 1151328"/>
              <a:gd name="connsiteX3" fmla="*/ 4189528 w 4226504"/>
              <a:gd name="connsiteY3" fmla="*/ 14539 h 1151328"/>
              <a:gd name="connsiteX4" fmla="*/ 4226504 w 4226504"/>
              <a:gd name="connsiteY4" fmla="*/ 3717 h 1151328"/>
              <a:gd name="connsiteX5" fmla="*/ 4226504 w 4226504"/>
              <a:gd name="connsiteY5" fmla="*/ 1100830 h 1151328"/>
              <a:gd name="connsiteX6" fmla="*/ 4176006 w 4226504"/>
              <a:gd name="connsiteY6" fmla="*/ 1151328 h 1151328"/>
              <a:gd name="connsiteX7" fmla="*/ 50498 w 4226504"/>
              <a:gd name="connsiteY7" fmla="*/ 1151328 h 1151328"/>
              <a:gd name="connsiteX8" fmla="*/ 0 w 4226504"/>
              <a:gd name="connsiteY8" fmla="*/ 1100830 h 1151328"/>
              <a:gd name="connsiteX9" fmla="*/ 0 w 4226504"/>
              <a:gd name="connsiteY9" fmla="*/ 0 h 1151328"/>
            </a:gdLst>
            <a:ahLst/>
            <a:cxnLst/>
            <a:rect l="l" t="t" r="r" b="b"/>
            <a:pathLst>
              <a:path w="4226504" h="1151328">
                <a:moveTo>
                  <a:pt x="0" y="0"/>
                </a:moveTo>
                <a:lnTo>
                  <a:pt x="49676" y="14539"/>
                </a:lnTo>
                <a:cubicBezTo>
                  <a:pt x="498270" y="132605"/>
                  <a:pt x="1257953" y="210229"/>
                  <a:pt x="2119602" y="210229"/>
                </a:cubicBezTo>
                <a:cubicBezTo>
                  <a:pt x="2981251" y="210229"/>
                  <a:pt x="3740935" y="132605"/>
                  <a:pt x="4189528" y="14539"/>
                </a:cubicBezTo>
                <a:lnTo>
                  <a:pt x="4226504" y="3717"/>
                </a:lnTo>
                <a:lnTo>
                  <a:pt x="4226504" y="1100830"/>
                </a:lnTo>
                <a:cubicBezTo>
                  <a:pt x="4226504" y="1128719"/>
                  <a:pt x="4203895" y="1151328"/>
                  <a:pt x="4176006" y="1151328"/>
                </a:cubicBezTo>
                <a:lnTo>
                  <a:pt x="50498" y="1151328"/>
                </a:lnTo>
                <a:cubicBezTo>
                  <a:pt x="22609" y="1151328"/>
                  <a:pt x="0" y="1128719"/>
                  <a:pt x="0" y="110083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406245" y="2420663"/>
            <a:ext cx="2759082" cy="21111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3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尝试多种不同的模型，如支持向量机、深度学习模型等，对比不同模型的性能，选择最适合疲劳预测任务的模型。
使用多种评估指标，如准确率、召回率、F1值等，全面评估模型的性能，确保模型在不同方面都具有良好的表现。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608323" y="2243485"/>
            <a:ext cx="367626" cy="332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9412391" y="4652356"/>
            <a:ext cx="759490" cy="759489"/>
          </a:xfrm>
          <a:prstGeom prst="ellipse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525009" y="4772886"/>
            <a:ext cx="534254" cy="5184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3899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模型选择与评估的多样性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46942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超参数优化策略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985879" y="1617301"/>
            <a:ext cx="2778914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非线性模型的尝试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模型层面改进</a:t>
            </a:r>
            <a:endParaRPr kumimoji="1"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33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365" y="1717560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415477" y="1717560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170589" y="1717560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925771" y="1717560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736" y="6438900"/>
            <a:ext cx="12182264" cy="9811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85153" y="1858067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940265" y="1858067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95377" y="1858067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450559" y="1858067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2517" y="299872"/>
            <a:ext cx="1544320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dist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gradFill>
                  <a:gsLst>
                    <a:gs pos="0">
                      <a:srgbClr val="E4654E">
                        <a:alpha val="100000"/>
                      </a:srgbClr>
                    </a:gs>
                    <a:gs pos="100000">
                      <a:srgbClr val="C7381E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401921" y="699982"/>
            <a:ext cx="2203172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AE0DC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15501" y="2577280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一、实验概览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470613" y="2577280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二、模型训练与实现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225725" y="2577280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三、模型表现分析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80907" y="2577280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四、关键问题发现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521145" y="1864712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276257" y="1864712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031369" y="1864712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786551" y="1864712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0365" y="4031677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415477" y="4031677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170589" y="4031677"/>
            <a:ext cx="2565109" cy="2088321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101600" dist="381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185153" y="4172184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940265" y="4172184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695377" y="4172184"/>
            <a:ext cx="1515533" cy="59139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>
                <a:lumMod val="20000"/>
                <a:lumOff val="80000"/>
              </a:schemeClr>
            </a:solidFill>
            <a:miter/>
          </a:ln>
          <a:effectLst>
            <a:outerShdw blurRad="63500" dist="1270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15501" y="4891397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五、改进方向建议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3470613" y="4891397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六、后续计划安排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225725" y="4891397"/>
            <a:ext cx="2454837" cy="11263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七、结论总结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521145" y="4178829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4276257" y="4178829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7031369" y="4178829"/>
            <a:ext cx="852617" cy="5781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0307" y="1744925"/>
            <a:ext cx="6440271" cy="2999758"/>
          </a:xfrm>
          <a:custGeom>
            <a:avLst/>
            <a:gdLst>
              <a:gd name="connsiteX0" fmla="*/ 0 w 6440271"/>
              <a:gd name="connsiteY0" fmla="*/ 0 h 2999758"/>
              <a:gd name="connsiteX1" fmla="*/ 1513036 w 6440271"/>
              <a:gd name="connsiteY1" fmla="*/ 131569 h 2999758"/>
              <a:gd name="connsiteX2" fmla="*/ 631528 w 6440271"/>
              <a:gd name="connsiteY2" fmla="*/ 782832 h 2999758"/>
              <a:gd name="connsiteX3" fmla="*/ 3835218 w 6440271"/>
              <a:gd name="connsiteY3" fmla="*/ 953871 h 2999758"/>
              <a:gd name="connsiteX4" fmla="*/ 2526113 w 6440271"/>
              <a:gd name="connsiteY4" fmla="*/ 1986682 h 2999758"/>
              <a:gd name="connsiteX5" fmla="*/ 6440271 w 6440271"/>
              <a:gd name="connsiteY5" fmla="*/ 2999758 h 2999758"/>
            </a:gdLst>
            <a:ahLst/>
            <a:cxnLst/>
            <a:rect l="l" t="t" r="r" b="b"/>
            <a:pathLst>
              <a:path w="6440271" h="2999758">
                <a:moveTo>
                  <a:pt x="0" y="0"/>
                </a:moveTo>
                <a:cubicBezTo>
                  <a:pt x="703890" y="548"/>
                  <a:pt x="1407781" y="1097"/>
                  <a:pt x="1513036" y="131569"/>
                </a:cubicBezTo>
                <a:cubicBezTo>
                  <a:pt x="1618291" y="262041"/>
                  <a:pt x="244498" y="645782"/>
                  <a:pt x="631528" y="782832"/>
                </a:cubicBezTo>
                <a:cubicBezTo>
                  <a:pt x="1018558" y="919882"/>
                  <a:pt x="3519454" y="753229"/>
                  <a:pt x="3835218" y="953871"/>
                </a:cubicBezTo>
                <a:cubicBezTo>
                  <a:pt x="4150982" y="1154513"/>
                  <a:pt x="1966946" y="1606231"/>
                  <a:pt x="2526113" y="1986682"/>
                </a:cubicBezTo>
                <a:cubicBezTo>
                  <a:pt x="3085280" y="2367133"/>
                  <a:pt x="5392110" y="2844069"/>
                  <a:pt x="6440271" y="2999758"/>
                </a:cubicBezTo>
              </a:path>
            </a:pathLst>
          </a:custGeom>
          <a:noFill/>
          <a:ln w="381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2282823" y="2352515"/>
            <a:ext cx="248603" cy="248603"/>
            <a:chOff x="2282823" y="2352515"/>
            <a:chExt cx="248603" cy="248603"/>
          </a:xfrm>
        </p:grpSpPr>
        <p:sp>
          <p:nvSpPr>
            <p:cNvPr id="6" name="标题 1"/>
            <p:cNvSpPr txBox="1"/>
            <p:nvPr/>
          </p:nvSpPr>
          <p:spPr>
            <a:xfrm>
              <a:off x="2339416" y="240910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282823" y="235251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521323" y="2611595"/>
            <a:ext cx="248603" cy="248603"/>
            <a:chOff x="5521323" y="2611595"/>
            <a:chExt cx="248603" cy="248603"/>
          </a:xfrm>
        </p:grpSpPr>
        <p:sp>
          <p:nvSpPr>
            <p:cNvPr id="9" name="标题 1"/>
            <p:cNvSpPr txBox="1"/>
            <p:nvPr/>
          </p:nvSpPr>
          <p:spPr>
            <a:xfrm>
              <a:off x="5577916" y="266818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521323" y="261159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8127363" y="4623275"/>
            <a:ext cx="248603" cy="248603"/>
            <a:chOff x="8127363" y="4623275"/>
            <a:chExt cx="248603" cy="248603"/>
          </a:xfrm>
        </p:grpSpPr>
        <p:sp>
          <p:nvSpPr>
            <p:cNvPr id="12" name="标题 1"/>
            <p:cNvSpPr txBox="1"/>
            <p:nvPr/>
          </p:nvSpPr>
          <p:spPr>
            <a:xfrm>
              <a:off x="8183956" y="467986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8127363" y="462327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8560241" y="5033652"/>
            <a:ext cx="3060054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92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结合多种验证策略，如交叉验证、外部验证等，从不同角度评估模型的性能，确保模型在不同数据集和场景下都能保持良好的表现。
通过综合验证，可及时发现模型的潜在问题，及时调整优化策略，提高模型的整体性能和稳定性。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43280" y="3148271"/>
            <a:ext cx="3017520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采用分层交叉验证方法，可确保每个数据子集的标签分布与整体数据一致，避免因数据划分的随机性导致模型性能评估的偏差。
分层交叉验证能更准确地反映模型在不同数据分布下的性能，提高模型评估的可靠性和稳定性。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083741" y="2759651"/>
            <a:ext cx="3047139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增加外部验证集，可对模型进行独立的测试，评估模型在未见过的数据上的表现，进一步验证模型的泛化能力。
外部验证集的结果可作为模型最终性能的重要参考，确保模型在实际应用中的可靠性和有效性。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60241" y="3870960"/>
            <a:ext cx="611074" cy="61107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083741" y="1625199"/>
            <a:ext cx="611074" cy="591359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3280" y="1988820"/>
            <a:ext cx="611074" cy="6110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3280" y="276727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分层交叉验证的优势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101080" y="234817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外部验证集的作用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564880" y="4646871"/>
            <a:ext cx="30556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验证策略的综合运用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验证策略优化</a:t>
            </a:r>
            <a:endParaRPr kumimoji="1"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5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六、后续计划安排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60575" y="2425421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2161" y="1813172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23748" y="2425421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0575" y="2372081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92161" y="1759832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223748" y="2372081"/>
            <a:ext cx="3194976" cy="3363846"/>
          </a:xfrm>
          <a:prstGeom prst="roundRect">
            <a:avLst>
              <a:gd name="adj" fmla="val 2808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36275" y="2790741"/>
            <a:ext cx="2843577" cy="23181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立即检查数据加载过程中的重复文件问题（16_*.mat重复处理），确保数据的唯一性和准确性，避免数据冗余对后续分析和模型训练的影响。
重新加载数据，验证数据的完整性和一致性，为后续的特征工程和模型训练提供可靠的数据基础。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2087382"/>
            <a:ext cx="3395327" cy="485029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8485" y="2185283"/>
            <a:ext cx="2979157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数据加载问题的紧急处理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67862" y="2178490"/>
            <a:ext cx="2843577" cy="23181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仔细验证特征融合的逻辑和过程，确保多模态特征的融合正确无误，避免因融合错误导致模型性能下降。
对融合后的特征进行可视化分析，检查特征的分布和相关性，确保融合后的特征能有效反映驾驶疲劳状态。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91987" y="1475133"/>
            <a:ext cx="3395327" cy="485029"/>
          </a:xfrm>
          <a:prstGeom prst="plaqu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00072" y="1573032"/>
            <a:ext cx="2979157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特征融合正确性的验证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9448" y="2790741"/>
            <a:ext cx="2843577" cy="23181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数据加载和特征融合是模型训练的基础，优先处理这些问题可确保后续工作的顺利进行，避免因基础问题导致的反复调整和优化。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23573" y="2087382"/>
            <a:ext cx="3395327" cy="485029"/>
          </a:xfrm>
          <a:prstGeom prst="plaqu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31657" y="2185283"/>
            <a:ext cx="2979157" cy="2892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优先级任务的紧迫性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优先级任务执行</a:t>
            </a:r>
            <a:endParaRPr kumimoji="1"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1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00000">
            <a:off x="1871649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00000">
            <a:off x="5518635" y="1904945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800000">
            <a:off x="9165620" y="1904944"/>
            <a:ext cx="1080000" cy="1944000"/>
          </a:xfrm>
          <a:prstGeom prst="round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16000" y="2839456"/>
            <a:ext cx="11160000" cy="2520000"/>
          </a:xfrm>
          <a:prstGeom prst="rect">
            <a:avLst/>
          </a:prstGeom>
          <a:gradFill>
            <a:gsLst>
              <a:gs pos="37000">
                <a:schemeClr val="bg1"/>
              </a:gs>
              <a:gs pos="74000">
                <a:schemeClr val="bg1">
                  <a:lumMod val="95000"/>
                </a:schemeClr>
              </a:gs>
            </a:gsLst>
            <a:lin ang="162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516000" y="2839456"/>
            <a:ext cx="11160000" cy="0"/>
          </a:xfrm>
          <a:prstGeom prst="line">
            <a:avLst/>
          </a:prstGeom>
          <a:noFill/>
          <a:ln w="19050" cap="sq">
            <a:solidFill>
              <a:schemeClr val="accent1"/>
            </a:solidFill>
            <a:miter/>
            <a:tailEnd type="none"/>
          </a:ln>
        </p:spPr>
      </p:cxnSp>
      <p:sp>
        <p:nvSpPr>
          <p:cNvPr id="9" name="标题 1"/>
          <p:cNvSpPr txBox="1"/>
          <p:nvPr/>
        </p:nvSpPr>
        <p:spPr>
          <a:xfrm>
            <a:off x="858664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各模态特征的独立性能评估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58664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分别评估EEG、前额EEG和EOG等各模态特征的独立性能，了解各模态特征对疲劳预测的贡献度，为后续的特征选择和融合提供依据。
通过独立性能评估，可发现某些模态特征的潜在优势或不足，有针对性地优化特征工程，提高模型的整体性能。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05650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注意力机制特征加权的探索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05650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引入注意力机制，对不同特征源或特征维度进行加权处理，使模型能自动学习特征的重要程度，提高模型对关键特征的关注度和利用效率。
注意力机制可增强模型的特征表达能力，提升模型对复杂疲劳状态的感知和预测能力。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2636" y="3110892"/>
            <a:ext cx="3168000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探索方向的创新性与实用性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52636" y="3618532"/>
            <a:ext cx="3168000" cy="19060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各模态特征的独立性能评估有助于深入理解数据特性，为特征优化提供科学依据；注意力机制特征加权则可提升模型的智能性和适应性，具有重要的创新性和实用性。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800000">
            <a:off x="9587650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800000">
            <a:off x="5950813" y="2182998"/>
            <a:ext cx="720000" cy="47259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00000">
            <a:off x="2293679" y="2220869"/>
            <a:ext cx="720000" cy="432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探索方向拓展</a:t>
            </a: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0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3273" y="1130300"/>
            <a:ext cx="5165094" cy="2379502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3119" y="1195546"/>
            <a:ext cx="4994018" cy="2256905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79361" y="1402390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79361" y="1775544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79361" y="2702137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9361" y="3075291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5044" y="1433485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15044" y="1806639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5044" y="2729343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15044" y="3102498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444213" y="1958029"/>
            <a:ext cx="4169269" cy="12479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5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制定详细的甘特图，明确各项任务的起止时间和责任人，确保项目按计划推进。
甘特图包括2周的数据验证（检查数据加载和特征融合问题）、1周的模型优化（调整模型参数和尝试新模型）、1周的最终测试（验证模型性能和稳定性）。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323643" y="1433485"/>
            <a:ext cx="4410408" cy="45716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444213" y="1451728"/>
            <a:ext cx="4169269" cy="3895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甘特图的制定与执行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11862" y="1130300"/>
            <a:ext cx="5165094" cy="2379502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391707" y="1191598"/>
            <a:ext cx="4994018" cy="2256905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457949" y="1402390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57949" y="1775544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457949" y="2702137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457949" y="3075291"/>
            <a:ext cx="163255" cy="16325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193631" y="1433485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193631" y="1806639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193631" y="2729343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193631" y="3102498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922801" y="1958029"/>
            <a:ext cx="4169269" cy="12479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时间规划充分考虑了任务的复杂性和工作量，确保每个阶段都有足够的时间进行深入研究和优化。
同时，预留了一定的缓冲时间，以应对可能出现的突发问题或额外任务，确保项目按时完成。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802231" y="1433485"/>
            <a:ext cx="4410408" cy="45716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922801" y="1467276"/>
            <a:ext cx="4169269" cy="3895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时间规划的合理性与灵活性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226973" y="3754598"/>
            <a:ext cx="9902194" cy="2379502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1306819" y="3819843"/>
            <a:ext cx="9743818" cy="2256905"/>
          </a:xfrm>
          <a:prstGeom prst="roundRect">
            <a:avLst>
              <a:gd name="adj" fmla="val 3246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373061" y="4026688"/>
            <a:ext cx="163255" cy="16325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373061" y="4399842"/>
            <a:ext cx="163255" cy="16325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1373061" y="5326435"/>
            <a:ext cx="163255" cy="16325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1373061" y="5699589"/>
            <a:ext cx="163255" cy="16325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108744" y="4057783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1108744" y="4430937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1108744" y="5353641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1108744" y="5726795"/>
            <a:ext cx="354529" cy="10106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1777628" y="4582327"/>
            <a:ext cx="8880969" cy="12479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合理的时间规划可确保项目按部就班地推进，避免任务积压和时间延误，提高项目执行的效率和成功率。
通过甘特图的可视化管理，可实时监控项目进度，及时调整计划，确保项目目标的顺利实现。</a:t>
            </a: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4012909" y="4057783"/>
            <a:ext cx="4410408" cy="45716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4133478" y="4076025"/>
            <a:ext cx="4169269" cy="38958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时间规划对项目推进的保障作用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时间规划与进度安排</a:t>
            </a:r>
            <a:endParaRPr kumimoji="1" lang="zh-CN" altLang="en-US"/>
          </a:p>
        </p:txBody>
      </p:sp>
      <p:grpSp>
        <p:nvGrpSpPr>
          <p:cNvPr id="44" name="组合 43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45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6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七、结论总结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60474" y="2342148"/>
            <a:ext cx="1431874" cy="753979"/>
          </a:xfrm>
          <a:prstGeom prst="flowChartOnlineStorag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64412" y="2342148"/>
            <a:ext cx="5708830" cy="9698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当前模型表现出显著的不稳定性，COR值波动剧烈，RMSE标准差较大，整体预测效果不佳，无法满足实际应用需求。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57120" y="3439027"/>
            <a:ext cx="1431874" cy="753979"/>
          </a:xfrm>
          <a:prstGeom prst="flowChartOnlineStorag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06059" y="3439027"/>
            <a:ext cx="5708830" cy="9063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模型的负相关现象和误差波动问题表明，数据质量、特征工程和模型选择等方面存在明显缺陷，需进一步优化。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32538" y="2342148"/>
            <a:ext cx="880825" cy="75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60453" y="3439027"/>
            <a:ext cx="880825" cy="7539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当前模型的局限性</a:t>
            </a: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12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08014" y="2139284"/>
            <a:ext cx="821953" cy="82195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771136" y="2139278"/>
            <a:ext cx="7364143" cy="1037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第3折的高COR值（0.8）证明数据本身具有一定的潜力，通过优化数据处理和模型选择，有望提高模型性能。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99520" y="2337872"/>
            <a:ext cx="438941" cy="42478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08014" y="3896770"/>
            <a:ext cx="821953" cy="82195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771136" y="3896764"/>
            <a:ext cx="7364143" cy="10632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数据一致性、特征可靠性和模型多样性是下一步改进的关键，需重点解决数据质量问题，优化特征工程，尝试多种模型并进行综合评估。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99520" y="4104723"/>
            <a:ext cx="438941" cy="40605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1808014" y="3328694"/>
            <a:ext cx="8563271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1" name="标题 1"/>
          <p:cNvSpPr txBox="1"/>
          <p:nvPr/>
        </p:nvSpPr>
        <p:spPr>
          <a:xfrm>
            <a:off x="9471633" y="3282975"/>
            <a:ext cx="899652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808014" y="5086180"/>
            <a:ext cx="8563271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9471633" y="5040461"/>
            <a:ext cx="899652" cy="4571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数据潜力与改进方向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16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66715" y="1130300"/>
            <a:ext cx="4376580" cy="11083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>
                  <a:lumMod val="75000"/>
                  <a:alpha val="85000"/>
                </a:schemeClr>
              </a:gs>
              <a:gs pos="100000">
                <a:schemeClr val="accent1">
                  <a:lumMod val="50000"/>
                  <a:alpha val="100000"/>
                </a:schemeClr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66715" y="3112991"/>
            <a:ext cx="4376580" cy="3021109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975272" y="2321963"/>
            <a:ext cx="359466" cy="725715"/>
          </a:xfrm>
          <a:prstGeom prst="down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9766" y="3271024"/>
            <a:ext cx="4110479" cy="266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通过数据验证、模型优化和验证策略改进，有望逐步解决当前模型存在的问题，提高模型的稳定性和预测精度。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848707" y="1130300"/>
            <a:ext cx="4376580" cy="1108363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5000">
                <a:schemeClr val="accent2">
                  <a:alpha val="85000"/>
                </a:schemeClr>
              </a:gs>
              <a:gs pos="100000">
                <a:schemeClr val="accent2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848707" y="3112991"/>
            <a:ext cx="4376580" cy="3021109"/>
          </a:xfrm>
          <a:prstGeom prst="rect">
            <a:avLst/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857264" y="2321963"/>
            <a:ext cx="359466" cy="725715"/>
          </a:xfrm>
          <a:prstGeom prst="downArrow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981758" y="3246130"/>
            <a:ext cx="4110479" cy="26690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多模型比较和注意力机制等新技术的应用，将为疲劳检测模型的研究带来新的突破和创新，推动模型性能的不断提升。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415302" y="1137595"/>
            <a:ext cx="3479406" cy="10937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01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97294" y="1137595"/>
            <a:ext cx="3479406" cy="10937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PART 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未来工作的展望</a:t>
            </a:r>
            <a:endParaRPr kumimoji="1" lang="zh-CN" altLang="en-US"/>
          </a:p>
        </p:txBody>
      </p:sp>
      <p:grpSp>
        <p:nvGrpSpPr>
          <p:cNvPr id="15" name="组合 14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16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2429301"/>
            <a:ext cx="6160524" cy="1903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谢谢大家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535831" y="819260"/>
            <a:ext cx="121367" cy="183044"/>
          </a:xfrm>
          <a:custGeom>
            <a:avLst/>
            <a:gdLst>
              <a:gd name="connsiteX0" fmla="*/ 462002 w 462730"/>
              <a:gd name="connsiteY0" fmla="*/ -317 h 697884"/>
              <a:gd name="connsiteX1" fmla="*/ 462002 w 462730"/>
              <a:gd name="connsiteY1" fmla="*/ 697568 h 697884"/>
              <a:gd name="connsiteX2" fmla="*/ -728 w 462730"/>
              <a:gd name="connsiteY2" fmla="*/ 348610 h 697884"/>
              <a:gd name="connsiteX3" fmla="*/ 462002 w 462730"/>
              <a:gd name="connsiteY3" fmla="*/ -317 h 697884"/>
            </a:gdLst>
            <a:ahLst/>
            <a:cxnLst/>
            <a:rect l="l" t="t" r="r" b="b"/>
            <a:pathLst>
              <a:path w="462730" h="697884">
                <a:moveTo>
                  <a:pt x="462002" y="-317"/>
                </a:moveTo>
                <a:lnTo>
                  <a:pt x="462002" y="697568"/>
                </a:lnTo>
                <a:cubicBezTo>
                  <a:pt x="206367" y="697568"/>
                  <a:pt x="-728" y="541291"/>
                  <a:pt x="-728" y="348610"/>
                </a:cubicBezTo>
                <a:cubicBezTo>
                  <a:pt x="-728" y="155928"/>
                  <a:pt x="206367" y="-317"/>
                  <a:pt x="462002" y="-31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21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5831" y="1787224"/>
            <a:ext cx="121367" cy="183044"/>
          </a:xfrm>
          <a:custGeom>
            <a:avLst/>
            <a:gdLst>
              <a:gd name="connsiteX0" fmla="*/ 462002 w 462730"/>
              <a:gd name="connsiteY0" fmla="*/ -317 h 697884"/>
              <a:gd name="connsiteX1" fmla="*/ 462002 w 462730"/>
              <a:gd name="connsiteY1" fmla="*/ 697568 h 697884"/>
              <a:gd name="connsiteX2" fmla="*/ -728 w 462730"/>
              <a:gd name="connsiteY2" fmla="*/ 348642 h 697884"/>
              <a:gd name="connsiteX3" fmla="*/ 462002 w 462730"/>
              <a:gd name="connsiteY3" fmla="*/ -317 h 697884"/>
            </a:gdLst>
            <a:ahLst/>
            <a:cxnLst/>
            <a:rect l="l" t="t" r="r" b="b"/>
            <a:pathLst>
              <a:path w="462730" h="697884">
                <a:moveTo>
                  <a:pt x="462002" y="-317"/>
                </a:moveTo>
                <a:lnTo>
                  <a:pt x="462002" y="697568"/>
                </a:lnTo>
                <a:cubicBezTo>
                  <a:pt x="206367" y="697568"/>
                  <a:pt x="-728" y="541291"/>
                  <a:pt x="-728" y="348642"/>
                </a:cubicBezTo>
                <a:cubicBezTo>
                  <a:pt x="-728" y="155993"/>
                  <a:pt x="206367" y="-317"/>
                  <a:pt x="462002" y="-31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21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5641" y="910693"/>
            <a:ext cx="2360683" cy="967972"/>
          </a:xfrm>
          <a:custGeom>
            <a:avLst/>
            <a:gdLst>
              <a:gd name="connsiteX0" fmla="*/ 0 w 3208788"/>
              <a:gd name="connsiteY0" fmla="*/ 0 h 1315728"/>
              <a:gd name="connsiteX1" fmla="*/ 164969 w 3208788"/>
              <a:gd name="connsiteY1" fmla="*/ 124409 h 1315728"/>
              <a:gd name="connsiteX2" fmla="*/ 1766436 w 3208788"/>
              <a:gd name="connsiteY2" fmla="*/ 124409 h 1315728"/>
              <a:gd name="connsiteX3" fmla="*/ 1766434 w 3208788"/>
              <a:gd name="connsiteY3" fmla="*/ 124413 h 1315728"/>
              <a:gd name="connsiteX4" fmla="*/ 2676296 w 3208788"/>
              <a:gd name="connsiteY4" fmla="*/ 124413 h 1315728"/>
              <a:gd name="connsiteX5" fmla="*/ 3208788 w 3208788"/>
              <a:gd name="connsiteY5" fmla="*/ 657924 h 1315728"/>
              <a:gd name="connsiteX6" fmla="*/ 2676296 w 3208788"/>
              <a:gd name="connsiteY6" fmla="*/ 1191434 h 1315728"/>
              <a:gd name="connsiteX7" fmla="*/ 1473948 w 3208788"/>
              <a:gd name="connsiteY7" fmla="*/ 1191434 h 1315728"/>
              <a:gd name="connsiteX8" fmla="*/ 1473948 w 3208788"/>
              <a:gd name="connsiteY8" fmla="*/ 1191319 h 1315728"/>
              <a:gd name="connsiteX9" fmla="*/ 164969 w 3208788"/>
              <a:gd name="connsiteY9" fmla="*/ 1191319 h 1315728"/>
              <a:gd name="connsiteX10" fmla="*/ 0 w 3208788"/>
              <a:gd name="connsiteY10" fmla="*/ 1315728 h 1315728"/>
            </a:gdLst>
            <a:ahLst/>
            <a:cxnLst/>
            <a:rect l="l" t="t" r="r" b="b"/>
            <a:pathLst>
              <a:path w="3208788" h="1315728">
                <a:moveTo>
                  <a:pt x="0" y="0"/>
                </a:moveTo>
                <a:cubicBezTo>
                  <a:pt x="0" y="68693"/>
                  <a:pt x="73832" y="124409"/>
                  <a:pt x="164969" y="124409"/>
                </a:cubicBezTo>
                <a:lnTo>
                  <a:pt x="1766436" y="124409"/>
                </a:lnTo>
                <a:lnTo>
                  <a:pt x="1766434" y="124413"/>
                </a:lnTo>
                <a:lnTo>
                  <a:pt x="2676296" y="124413"/>
                </a:lnTo>
                <a:cubicBezTo>
                  <a:pt x="2970383" y="124413"/>
                  <a:pt x="3208788" y="363274"/>
                  <a:pt x="3208788" y="657924"/>
                </a:cubicBezTo>
                <a:cubicBezTo>
                  <a:pt x="3208788" y="952573"/>
                  <a:pt x="2970383" y="1191434"/>
                  <a:pt x="2676296" y="1191434"/>
                </a:cubicBezTo>
                <a:lnTo>
                  <a:pt x="1473948" y="1191434"/>
                </a:lnTo>
                <a:lnTo>
                  <a:pt x="1473948" y="1191319"/>
                </a:lnTo>
                <a:lnTo>
                  <a:pt x="164969" y="1191319"/>
                </a:lnTo>
                <a:cubicBezTo>
                  <a:pt x="73832" y="1191319"/>
                  <a:pt x="0" y="1247058"/>
                  <a:pt x="0" y="1315728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3435186" y="4634407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6" name="标题 1"/>
          <p:cNvSpPr txBox="1"/>
          <p:nvPr/>
        </p:nvSpPr>
        <p:spPr>
          <a:xfrm>
            <a:off x="1221505" y="5349977"/>
            <a:ext cx="195334" cy="21159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044067" y="5358490"/>
            <a:ext cx="187115" cy="194569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1019175" y="1971251"/>
            <a:ext cx="623930" cy="422145"/>
            <a:chOff x="1019175" y="1971251"/>
            <a:chExt cx="623930" cy="422145"/>
          </a:xfrm>
        </p:grpSpPr>
        <p:sp>
          <p:nvSpPr>
            <p:cNvPr id="26" name="标题 1"/>
            <p:cNvSpPr txBox="1"/>
            <p:nvPr/>
          </p:nvSpPr>
          <p:spPr>
            <a:xfrm rot="5400000" flipH="1">
              <a:off x="1220960" y="1971251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5400000" flipH="1">
              <a:off x="1019175" y="1971251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9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一、实验概览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-707423" y="5166581"/>
            <a:ext cx="13594146" cy="45719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97104" y="5130800"/>
            <a:ext cx="127000" cy="127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512133" y="5130800"/>
            <a:ext cx="127000" cy="127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527162" y="5130800"/>
            <a:ext cx="127000" cy="127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542191" y="5130800"/>
            <a:ext cx="127000" cy="12700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826635"/>
            <a:ext cx="3961118" cy="4914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69650" y="4480560"/>
            <a:ext cx="3961118" cy="4914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78900" y="4134485"/>
            <a:ext cx="3961118" cy="4914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96868"/>
            <a:ext cx="32400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驾驶疲劳监测的重要性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3606800"/>
            <a:ext cx="3240000" cy="1041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36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驾驶疲劳是交通事故的重要诱因，全球因疲劳驾驶导致的事故占比高达20%。
实时准确的疲劳监测可有效降低事故风险，保障行车安全。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78900" y="2623966"/>
            <a:ext cx="32400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PERCLOS作为标准的合理性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78900" y="2939940"/>
            <a:ext cx="3240000" cy="10414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PERCLOS即百分比闭眼时间，是国际公认的疲劳评估金标准，与驾驶疲劳程度呈高度正相关。
使用PERCLOS作为标签，可确保模型训练与评估的科学性和可靠性。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69650" y="2960318"/>
            <a:ext cx="32400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多模态生理信号的优势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69650" y="3270250"/>
            <a:ext cx="3240000" cy="10414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1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EEG信号能反映大脑疲劳状态，但易受干扰；EOG信号可监测眼部活动，与疲劳密切相关；前额EEG信号采集便捷且稳定性高。
融合多模态信号可弥补单一信号的不足，提升疲劳预测的准确性。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2692400"/>
            <a:ext cx="3240000" cy="584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69650" y="2324100"/>
            <a:ext cx="3240000" cy="584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278900" y="2006600"/>
            <a:ext cx="3240000" cy="584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研究目标</a:t>
            </a:r>
            <a:endParaRPr kumimoji="1"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3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38274" y="2783246"/>
            <a:ext cx="2518412" cy="2171044"/>
          </a:xfrm>
          <a:prstGeom prst="hexagon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51911" y="2225184"/>
            <a:ext cx="1294704" cy="1116124"/>
          </a:xfrm>
          <a:prstGeom prst="hexagon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37736" y="3310706"/>
            <a:ext cx="1294704" cy="1116124"/>
          </a:xfrm>
          <a:prstGeom prst="hexagon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851911" y="4396228"/>
            <a:ext cx="1294704" cy="1116124"/>
          </a:xfrm>
          <a:prstGeom prst="hexagon">
            <a:avLst/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62000" dist="254000" dir="540000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264635" y="2533283"/>
            <a:ext cx="469255" cy="46932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51897" y="3653081"/>
            <a:ext cx="477378" cy="46197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229974" y="4686300"/>
            <a:ext cx="535980" cy="53598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3204375" y="2783248"/>
            <a:ext cx="657061" cy="2171042"/>
          </a:xfrm>
          <a:custGeom>
            <a:avLst/>
            <a:gdLst>
              <a:gd name="connsiteX0" fmla="*/ 542761 w 657061"/>
              <a:gd name="connsiteY0" fmla="*/ 0 h 2171042"/>
              <a:gd name="connsiteX1" fmla="*/ 657061 w 657061"/>
              <a:gd name="connsiteY1" fmla="*/ 0 h 2171042"/>
              <a:gd name="connsiteX2" fmla="*/ 114300 w 657061"/>
              <a:gd name="connsiteY2" fmla="*/ 1085521 h 2171042"/>
              <a:gd name="connsiteX3" fmla="*/ 657061 w 657061"/>
              <a:gd name="connsiteY3" fmla="*/ 2171042 h 2171042"/>
              <a:gd name="connsiteX4" fmla="*/ 542761 w 657061"/>
              <a:gd name="connsiteY4" fmla="*/ 2171042 h 2171042"/>
              <a:gd name="connsiteX5" fmla="*/ 0 w 657061"/>
              <a:gd name="connsiteY5" fmla="*/ 1085521 h 2171042"/>
            </a:gdLst>
            <a:ahLst/>
            <a:cxnLst/>
            <a:rect l="l" t="t" r="r" b="b"/>
            <a:pathLst>
              <a:path w="657061" h="2171042">
                <a:moveTo>
                  <a:pt x="542761" y="0"/>
                </a:moveTo>
                <a:lnTo>
                  <a:pt x="657061" y="0"/>
                </a:lnTo>
                <a:lnTo>
                  <a:pt x="114300" y="1085521"/>
                </a:lnTo>
                <a:lnTo>
                  <a:pt x="657061" y="2171042"/>
                </a:lnTo>
                <a:lnTo>
                  <a:pt x="542761" y="2171042"/>
                </a:lnTo>
                <a:lnTo>
                  <a:pt x="0" y="1085521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381624" y="2308714"/>
            <a:ext cx="53244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数据集包含23个样本文件，每个文件有885个时间点，共计20,355个数据点，数据量充足，可为模型训练提供丰富的样本。
数据点分布在不同时间序列上，时间维度的连续性有助于捕捉疲劳状态的动态变化。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381624" y="1838814"/>
            <a:ext cx="53244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数据规模与结构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194424" y="3858114"/>
            <a:ext cx="53244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6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EEG 2Hz/5Bands特征能反映大脑不同频段的活动强度，为疲劳预测提供脑电生理依据。
前额EEG 2Hz/5Bands特征采集方便且稳定性高，可作为补充脑电信息，增强模型对疲劳状态的感知。
EOG特征专注于眼部活动，如眨眼频率、眼动轨迹等，直接关联疲劳时的眼部表现，丰富了特征维度。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194424" y="3388214"/>
            <a:ext cx="53117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特征源的多样性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381624" y="5420214"/>
            <a:ext cx="5311776" cy="9043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1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数据预处理包括去除噪声、滤波、归一化等，可提高数据质量，减少无效信息对模型训练的干扰。
合理的预处理能增强特征的可区分性，为后续的特征融合与模型训练奠定良好基础。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381624" y="4950314"/>
            <a:ext cx="5324476" cy="3836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数据预处理的关键性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357733" y="3543472"/>
            <a:ext cx="763907" cy="72000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数据集特征</a:t>
            </a:r>
            <a:endParaRPr kumimoji="1"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1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86779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2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5" y="8"/>
                  <a:pt x="12" y="4"/>
                </a:cubicBezTo>
                <a:cubicBezTo>
                  <a:pt x="19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30137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4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4" y="621"/>
                  <a:pt x="231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1" y="118"/>
                  <a:pt x="244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7" y="0"/>
                  <a:pt x="464" y="4"/>
                </a:cubicBezTo>
                <a:cubicBezTo>
                  <a:pt x="471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3496" y="1424480"/>
            <a:ext cx="1119026" cy="1459906"/>
          </a:xfrm>
          <a:custGeom>
            <a:avLst/>
            <a:gdLst>
              <a:gd name="T0" fmla="*/ 476 w 476"/>
              <a:gd name="T1" fmla="*/ 23 h 621"/>
              <a:gd name="T2" fmla="*/ 476 w 476"/>
              <a:gd name="T3" fmla="*/ 448 h 621"/>
              <a:gd name="T4" fmla="*/ 442 w 476"/>
              <a:gd name="T5" fmla="*/ 507 h 621"/>
              <a:gd name="T6" fmla="*/ 255 w 476"/>
              <a:gd name="T7" fmla="*/ 615 h 621"/>
              <a:gd name="T8" fmla="*/ 221 w 476"/>
              <a:gd name="T9" fmla="*/ 615 h 621"/>
              <a:gd name="T10" fmla="*/ 34 w 476"/>
              <a:gd name="T11" fmla="*/ 507 h 621"/>
              <a:gd name="T12" fmla="*/ 0 w 476"/>
              <a:gd name="T13" fmla="*/ 448 h 621"/>
              <a:gd name="T14" fmla="*/ 0 w 476"/>
              <a:gd name="T15" fmla="*/ 23 h 621"/>
              <a:gd name="T16" fmla="*/ 11 w 476"/>
              <a:gd name="T17" fmla="*/ 4 h 621"/>
              <a:gd name="T18" fmla="*/ 34 w 476"/>
              <a:gd name="T19" fmla="*/ 4 h 621"/>
              <a:gd name="T20" fmla="*/ 221 w 476"/>
              <a:gd name="T21" fmla="*/ 112 h 621"/>
              <a:gd name="T22" fmla="*/ 255 w 476"/>
              <a:gd name="T23" fmla="*/ 112 h 621"/>
              <a:gd name="T24" fmla="*/ 442 w 476"/>
              <a:gd name="T25" fmla="*/ 4 h 621"/>
              <a:gd name="T26" fmla="*/ 465 w 476"/>
              <a:gd name="T27" fmla="*/ 4 h 621"/>
              <a:gd name="T28" fmla="*/ 476 w 476"/>
              <a:gd name="T29" fmla="*/ 23 h 621"/>
            </a:gdLst>
            <a:ahLst/>
            <a:cxnLst/>
            <a:rect l="0" t="0" r="r" b="b"/>
            <a:pathLst>
              <a:path w="476" h="621">
                <a:moveTo>
                  <a:pt x="476" y="23"/>
                </a:moveTo>
                <a:cubicBezTo>
                  <a:pt x="476" y="448"/>
                  <a:pt x="476" y="448"/>
                  <a:pt x="476" y="448"/>
                </a:cubicBezTo>
                <a:cubicBezTo>
                  <a:pt x="476" y="472"/>
                  <a:pt x="463" y="495"/>
                  <a:pt x="442" y="507"/>
                </a:cubicBezTo>
                <a:cubicBezTo>
                  <a:pt x="255" y="615"/>
                  <a:pt x="255" y="615"/>
                  <a:pt x="255" y="615"/>
                </a:cubicBezTo>
                <a:cubicBezTo>
                  <a:pt x="245" y="621"/>
                  <a:pt x="232" y="621"/>
                  <a:pt x="221" y="615"/>
                </a:cubicBezTo>
                <a:cubicBezTo>
                  <a:pt x="34" y="507"/>
                  <a:pt x="34" y="507"/>
                  <a:pt x="34" y="507"/>
                </a:cubicBezTo>
                <a:cubicBezTo>
                  <a:pt x="13" y="495"/>
                  <a:pt x="0" y="472"/>
                  <a:pt x="0" y="44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5"/>
                  <a:pt x="4" y="8"/>
                  <a:pt x="11" y="4"/>
                </a:cubicBezTo>
                <a:cubicBezTo>
                  <a:pt x="18" y="0"/>
                  <a:pt x="27" y="0"/>
                  <a:pt x="34" y="4"/>
                </a:cubicBezTo>
                <a:cubicBezTo>
                  <a:pt x="221" y="112"/>
                  <a:pt x="221" y="112"/>
                  <a:pt x="221" y="112"/>
                </a:cubicBezTo>
                <a:cubicBezTo>
                  <a:pt x="232" y="118"/>
                  <a:pt x="245" y="118"/>
                  <a:pt x="255" y="112"/>
                </a:cubicBezTo>
                <a:cubicBezTo>
                  <a:pt x="442" y="4"/>
                  <a:pt x="442" y="4"/>
                  <a:pt x="442" y="4"/>
                </a:cubicBezTo>
                <a:cubicBezTo>
                  <a:pt x="449" y="0"/>
                  <a:pt x="458" y="0"/>
                  <a:pt x="465" y="4"/>
                </a:cubicBezTo>
                <a:cubicBezTo>
                  <a:pt x="472" y="8"/>
                  <a:pt x="476" y="15"/>
                  <a:pt x="476" y="23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73496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对原始多模态生理信号进行滤波处理，去除高频噪声和低频干扰，保留有效信号成分。
进行数据归一化，将不同特征源的数据统一到同一量纲，便于后续融合与建模。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数据预处理流程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2968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002968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9 w 189"/>
              <a:gd name="T9" fmla="*/ 1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99" y="47"/>
                  <a:pt x="89" y="47"/>
                  <a:pt x="80" y="42"/>
                </a:cubicBezTo>
                <a:cubicBezTo>
                  <a:pt x="9" y="1"/>
                  <a:pt x="9" y="1"/>
                  <a:pt x="9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02968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9 w 189"/>
              <a:gd name="T9" fmla="*/ 2 h 60"/>
              <a:gd name="T10" fmla="*/ 1 w 189"/>
              <a:gd name="T11" fmla="*/ 4 h 60"/>
              <a:gd name="T12" fmla="*/ 3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99" y="48"/>
                  <a:pt x="89" y="48"/>
                  <a:pt x="80" y="43"/>
                </a:cubicBezTo>
                <a:cubicBezTo>
                  <a:pt x="9" y="2"/>
                  <a:pt x="9" y="2"/>
                  <a:pt x="9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3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6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098628" y="1894189"/>
            <a:ext cx="468762" cy="387732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417041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采用加权融合方式，根据各特征源的相关性与重要性赋予不同权重，实现多模态特征的有机整合。
融合后的特征向量能更全面地反映驾驶疲劳状态，为模型输入提供更丰富的信息。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17041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特征融合策略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759609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759609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9 w 189"/>
              <a:gd name="T5" fmla="*/ 42 h 60"/>
              <a:gd name="T6" fmla="*/ 81 w 189"/>
              <a:gd name="T7" fmla="*/ 42 h 60"/>
              <a:gd name="T8" fmla="*/ 10 w 189"/>
              <a:gd name="T9" fmla="*/ 1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9" y="42"/>
                  <a:pt x="109" y="42"/>
                  <a:pt x="109" y="42"/>
                </a:cubicBezTo>
                <a:cubicBezTo>
                  <a:pt x="100" y="47"/>
                  <a:pt x="89" y="47"/>
                  <a:pt x="81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759609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9 w 189"/>
              <a:gd name="T5" fmla="*/ 43 h 60"/>
              <a:gd name="T6" fmla="*/ 81 w 189"/>
              <a:gd name="T7" fmla="*/ 43 h 60"/>
              <a:gd name="T8" fmla="*/ 10 w 189"/>
              <a:gd name="T9" fmla="*/ 2 h 60"/>
              <a:gd name="T10" fmla="*/ 2 w 189"/>
              <a:gd name="T11" fmla="*/ 4 h 60"/>
              <a:gd name="T12" fmla="*/ 4 w 189"/>
              <a:gd name="T13" fmla="*/ 12 h 60"/>
              <a:gd name="T14" fmla="*/ 75 w 189"/>
              <a:gd name="T15" fmla="*/ 53 h 60"/>
              <a:gd name="T16" fmla="*/ 115 w 189"/>
              <a:gd name="T17" fmla="*/ 53 h 60"/>
              <a:gd name="T18" fmla="*/ 185 w 189"/>
              <a:gd name="T19" fmla="*/ 12 h 60"/>
              <a:gd name="T20" fmla="*/ 188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00" y="48"/>
                  <a:pt x="89" y="48"/>
                  <a:pt x="81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5" y="53"/>
                  <a:pt x="75" y="53"/>
                  <a:pt x="75" y="53"/>
                </a:cubicBezTo>
                <a:cubicBezTo>
                  <a:pt x="87" y="60"/>
                  <a:pt x="102" y="60"/>
                  <a:pt x="115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8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6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77242" y="1868663"/>
            <a:ext cx="424816" cy="42481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73682" y="4267647"/>
            <a:ext cx="3345218" cy="16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岭回归是一种线性回归改进算法，通过引入正则化项，可有效解决特征多重共线性问题，提高模型的稳定性和泛化能力。
采用5折交叉验证方法，可充分利用有限数据进行多次训练与测试，评估模型在不同数据划分下的性能，确保结果的可靠性。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73682" y="3538938"/>
            <a:ext cx="3345218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岭回归模型与交叉验证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516250" y="2932052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2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516250" y="3092707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1 h 60"/>
              <a:gd name="T4" fmla="*/ 108 w 189"/>
              <a:gd name="T5" fmla="*/ 42 h 60"/>
              <a:gd name="T6" fmla="*/ 80 w 189"/>
              <a:gd name="T7" fmla="*/ 42 h 60"/>
              <a:gd name="T8" fmla="*/ 10 w 189"/>
              <a:gd name="T9" fmla="*/ 1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1"/>
                </a:cubicBezTo>
                <a:cubicBezTo>
                  <a:pt x="108" y="42"/>
                  <a:pt x="108" y="42"/>
                  <a:pt x="108" y="42"/>
                </a:cubicBezTo>
                <a:cubicBezTo>
                  <a:pt x="100" y="47"/>
                  <a:pt x="89" y="47"/>
                  <a:pt x="80" y="42"/>
                </a:cubicBezTo>
                <a:cubicBezTo>
                  <a:pt x="10" y="1"/>
                  <a:pt x="10" y="1"/>
                  <a:pt x="10" y="1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0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0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9516250" y="3249869"/>
            <a:ext cx="660082" cy="209550"/>
          </a:xfrm>
          <a:custGeom>
            <a:avLst/>
            <a:gdLst>
              <a:gd name="T0" fmla="*/ 182 w 189"/>
              <a:gd name="T1" fmla="*/ 1 h 60"/>
              <a:gd name="T2" fmla="*/ 179 w 189"/>
              <a:gd name="T3" fmla="*/ 2 h 60"/>
              <a:gd name="T4" fmla="*/ 108 w 189"/>
              <a:gd name="T5" fmla="*/ 43 h 60"/>
              <a:gd name="T6" fmla="*/ 80 w 189"/>
              <a:gd name="T7" fmla="*/ 43 h 60"/>
              <a:gd name="T8" fmla="*/ 10 w 189"/>
              <a:gd name="T9" fmla="*/ 2 h 60"/>
              <a:gd name="T10" fmla="*/ 1 w 189"/>
              <a:gd name="T11" fmla="*/ 4 h 60"/>
              <a:gd name="T12" fmla="*/ 4 w 189"/>
              <a:gd name="T13" fmla="*/ 12 h 60"/>
              <a:gd name="T14" fmla="*/ 74 w 189"/>
              <a:gd name="T15" fmla="*/ 53 h 60"/>
              <a:gd name="T16" fmla="*/ 114 w 189"/>
              <a:gd name="T17" fmla="*/ 53 h 60"/>
              <a:gd name="T18" fmla="*/ 185 w 189"/>
              <a:gd name="T19" fmla="*/ 12 h 60"/>
              <a:gd name="T20" fmla="*/ 187 w 189"/>
              <a:gd name="T21" fmla="*/ 4 h 60"/>
              <a:gd name="T22" fmla="*/ 182 w 189"/>
              <a:gd name="T23" fmla="*/ 1 h 60"/>
            </a:gdLst>
            <a:ahLst/>
            <a:cxnLst/>
            <a:rect l="0" t="0" r="r" b="b"/>
            <a:pathLst>
              <a:path w="189" h="60">
                <a:moveTo>
                  <a:pt x="182" y="1"/>
                </a:moveTo>
                <a:cubicBezTo>
                  <a:pt x="181" y="1"/>
                  <a:pt x="180" y="1"/>
                  <a:pt x="179" y="2"/>
                </a:cubicBezTo>
                <a:cubicBezTo>
                  <a:pt x="108" y="43"/>
                  <a:pt x="108" y="43"/>
                  <a:pt x="108" y="43"/>
                </a:cubicBezTo>
                <a:cubicBezTo>
                  <a:pt x="100" y="48"/>
                  <a:pt x="89" y="48"/>
                  <a:pt x="80" y="43"/>
                </a:cubicBezTo>
                <a:cubicBezTo>
                  <a:pt x="10" y="2"/>
                  <a:pt x="10" y="2"/>
                  <a:pt x="10" y="2"/>
                </a:cubicBezTo>
                <a:cubicBezTo>
                  <a:pt x="7" y="0"/>
                  <a:pt x="3" y="1"/>
                  <a:pt x="1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4" y="53"/>
                  <a:pt x="74" y="53"/>
                  <a:pt x="74" y="53"/>
                </a:cubicBezTo>
                <a:cubicBezTo>
                  <a:pt x="87" y="60"/>
                  <a:pt x="102" y="60"/>
                  <a:pt x="114" y="53"/>
                </a:cubicBezTo>
                <a:cubicBezTo>
                  <a:pt x="185" y="12"/>
                  <a:pt x="185" y="12"/>
                  <a:pt x="185" y="12"/>
                </a:cubicBezTo>
                <a:cubicBezTo>
                  <a:pt x="188" y="11"/>
                  <a:pt x="189" y="7"/>
                  <a:pt x="187" y="4"/>
                </a:cubicBezTo>
                <a:cubicBezTo>
                  <a:pt x="186" y="2"/>
                  <a:pt x="184" y="1"/>
                  <a:pt x="182" y="1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9664148" y="1866073"/>
            <a:ext cx="364286" cy="41602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530137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4" y="207"/>
                  <a:pt x="231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1" y="173"/>
                  <a:pt x="244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286779" y="2397751"/>
            <a:ext cx="1119026" cy="486635"/>
          </a:xfrm>
          <a:custGeom>
            <a:avLst/>
            <a:gdLst>
              <a:gd name="T0" fmla="*/ 476 w 476"/>
              <a:gd name="T1" fmla="*/ 0 h 207"/>
              <a:gd name="T2" fmla="*/ 476 w 476"/>
              <a:gd name="T3" fmla="*/ 34 h 207"/>
              <a:gd name="T4" fmla="*/ 442 w 476"/>
              <a:gd name="T5" fmla="*/ 93 h 207"/>
              <a:gd name="T6" fmla="*/ 255 w 476"/>
              <a:gd name="T7" fmla="*/ 201 h 207"/>
              <a:gd name="T8" fmla="*/ 221 w 476"/>
              <a:gd name="T9" fmla="*/ 201 h 207"/>
              <a:gd name="T10" fmla="*/ 34 w 476"/>
              <a:gd name="T11" fmla="*/ 93 h 207"/>
              <a:gd name="T12" fmla="*/ 0 w 476"/>
              <a:gd name="T13" fmla="*/ 34 h 207"/>
              <a:gd name="T14" fmla="*/ 0 w 476"/>
              <a:gd name="T15" fmla="*/ 0 h 207"/>
              <a:gd name="T16" fmla="*/ 34 w 476"/>
              <a:gd name="T17" fmla="*/ 59 h 207"/>
              <a:gd name="T18" fmla="*/ 221 w 476"/>
              <a:gd name="T19" fmla="*/ 167 h 207"/>
              <a:gd name="T20" fmla="*/ 255 w 476"/>
              <a:gd name="T21" fmla="*/ 167 h 207"/>
              <a:gd name="T22" fmla="*/ 442 w 476"/>
              <a:gd name="T23" fmla="*/ 59 h 207"/>
              <a:gd name="T24" fmla="*/ 476 w 476"/>
              <a:gd name="T25" fmla="*/ 0 h 207"/>
            </a:gdLst>
            <a:ahLst/>
            <a:cxnLst/>
            <a:rect l="0" t="0" r="r" b="b"/>
            <a:pathLst>
              <a:path w="476" h="207">
                <a:moveTo>
                  <a:pt x="476" y="0"/>
                </a:moveTo>
                <a:cubicBezTo>
                  <a:pt x="476" y="34"/>
                  <a:pt x="476" y="34"/>
                  <a:pt x="476" y="34"/>
                </a:cubicBezTo>
                <a:cubicBezTo>
                  <a:pt x="476" y="58"/>
                  <a:pt x="463" y="81"/>
                  <a:pt x="442" y="93"/>
                </a:cubicBezTo>
                <a:cubicBezTo>
                  <a:pt x="255" y="201"/>
                  <a:pt x="255" y="201"/>
                  <a:pt x="255" y="201"/>
                </a:cubicBezTo>
                <a:cubicBezTo>
                  <a:pt x="245" y="207"/>
                  <a:pt x="232" y="207"/>
                  <a:pt x="221" y="201"/>
                </a:cubicBezTo>
                <a:cubicBezTo>
                  <a:pt x="34" y="93"/>
                  <a:pt x="34" y="93"/>
                  <a:pt x="34" y="93"/>
                </a:cubicBezTo>
                <a:cubicBezTo>
                  <a:pt x="13" y="81"/>
                  <a:pt x="0" y="58"/>
                  <a:pt x="0" y="34"/>
                </a:cubicBezTo>
                <a:cubicBezTo>
                  <a:pt x="0" y="0"/>
                  <a:pt x="0" y="0"/>
                  <a:pt x="0" y="0"/>
                </a:cubicBezTo>
                <a:cubicBezTo>
                  <a:pt x="0" y="24"/>
                  <a:pt x="13" y="47"/>
                  <a:pt x="34" y="59"/>
                </a:cubicBezTo>
                <a:cubicBezTo>
                  <a:pt x="221" y="167"/>
                  <a:pt x="221" y="167"/>
                  <a:pt x="221" y="167"/>
                </a:cubicBezTo>
                <a:cubicBezTo>
                  <a:pt x="232" y="173"/>
                  <a:pt x="245" y="173"/>
                  <a:pt x="255" y="167"/>
                </a:cubicBezTo>
                <a:cubicBezTo>
                  <a:pt x="442" y="59"/>
                  <a:pt x="442" y="59"/>
                  <a:pt x="442" y="59"/>
                </a:cubicBezTo>
                <a:cubicBezTo>
                  <a:pt x="463" y="47"/>
                  <a:pt x="476" y="24"/>
                  <a:pt x="476" y="0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方法框架</a:t>
            </a:r>
            <a:endParaRPr kumimoji="1"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30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85000"/>
          </a:blip>
          <a:srcRect/>
          <a:stretch>
            <a:fillRect/>
          </a:stretch>
        </p:blipFill>
        <p:spPr>
          <a:xfrm>
            <a:off x="0" y="-1088"/>
            <a:ext cx="12192000" cy="68590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 flipH="1">
            <a:off x="4408696" y="-384445"/>
            <a:ext cx="1207216" cy="1203705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2" y="668740"/>
            <a:ext cx="9941009" cy="5683934"/>
          </a:xfrm>
          <a:prstGeom prst="roundRect">
            <a:avLst>
              <a:gd name="adj" fmla="val 1858"/>
            </a:avLst>
          </a:prstGeom>
          <a:gradFill>
            <a:gsLst>
              <a:gs pos="0">
                <a:schemeClr val="bg1">
                  <a:alpha val="80000"/>
                </a:schemeClr>
              </a:gs>
              <a:gs pos="97701">
                <a:schemeClr val="bg1">
                  <a:alpha val="36000"/>
                </a:schemeClr>
              </a:gs>
            </a:gsLst>
            <a:lin ang="0" scaled="0"/>
          </a:gra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4551" y="3254801"/>
            <a:ext cx="6174600" cy="2224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二、模型训练与实现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alphaModFix/>
          </a:blip>
          <a:srcRect l="5012" r="2310"/>
          <a:stretch>
            <a:fillRect/>
          </a:stretch>
        </p:blipFill>
        <p:spPr>
          <a:xfrm>
            <a:off x="8175008" y="200344"/>
            <a:ext cx="3739487" cy="63073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/>
        </p:nvGrpSpPr>
        <p:grpSpPr>
          <a:xfrm>
            <a:off x="535641" y="819260"/>
            <a:ext cx="2360683" cy="1151008"/>
            <a:chOff x="535641" y="819260"/>
            <a:chExt cx="2360683" cy="1151008"/>
          </a:xfrm>
        </p:grpSpPr>
        <p:sp>
          <p:nvSpPr>
            <p:cNvPr id="8" name="标题 1"/>
            <p:cNvSpPr txBox="1"/>
            <p:nvPr/>
          </p:nvSpPr>
          <p:spPr>
            <a:xfrm>
              <a:off x="535831" y="819260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10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10"/>
                  </a:cubicBezTo>
                  <a:cubicBezTo>
                    <a:pt x="-728" y="155928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35831" y="1787224"/>
              <a:ext cx="121367" cy="183044"/>
            </a:xfrm>
            <a:custGeom>
              <a:avLst/>
              <a:gdLst>
                <a:gd name="connsiteX0" fmla="*/ 462002 w 462730"/>
                <a:gd name="connsiteY0" fmla="*/ -317 h 697884"/>
                <a:gd name="connsiteX1" fmla="*/ 462002 w 462730"/>
                <a:gd name="connsiteY1" fmla="*/ 697568 h 697884"/>
                <a:gd name="connsiteX2" fmla="*/ -728 w 462730"/>
                <a:gd name="connsiteY2" fmla="*/ 348642 h 697884"/>
                <a:gd name="connsiteX3" fmla="*/ 462002 w 462730"/>
                <a:gd name="connsiteY3" fmla="*/ -317 h 697884"/>
              </a:gdLst>
              <a:ahLst/>
              <a:cxnLst/>
              <a:rect l="l" t="t" r="r" b="b"/>
              <a:pathLst>
                <a:path w="462730" h="697884">
                  <a:moveTo>
                    <a:pt x="462002" y="-317"/>
                  </a:moveTo>
                  <a:lnTo>
                    <a:pt x="462002" y="697568"/>
                  </a:lnTo>
                  <a:cubicBezTo>
                    <a:pt x="206367" y="697568"/>
                    <a:pt x="-728" y="541291"/>
                    <a:pt x="-728" y="348642"/>
                  </a:cubicBezTo>
                  <a:cubicBezTo>
                    <a:pt x="-728" y="155993"/>
                    <a:pt x="206367" y="-317"/>
                    <a:pt x="462002" y="-31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21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35641" y="910693"/>
              <a:ext cx="2360683" cy="967972"/>
            </a:xfrm>
            <a:custGeom>
              <a:avLst/>
              <a:gdLst>
                <a:gd name="connsiteX0" fmla="*/ 0 w 3208788"/>
                <a:gd name="connsiteY0" fmla="*/ 0 h 1315728"/>
                <a:gd name="connsiteX1" fmla="*/ 164969 w 3208788"/>
                <a:gd name="connsiteY1" fmla="*/ 124409 h 1315728"/>
                <a:gd name="connsiteX2" fmla="*/ 1766436 w 3208788"/>
                <a:gd name="connsiteY2" fmla="*/ 124409 h 1315728"/>
                <a:gd name="connsiteX3" fmla="*/ 1766434 w 3208788"/>
                <a:gd name="connsiteY3" fmla="*/ 124413 h 1315728"/>
                <a:gd name="connsiteX4" fmla="*/ 2676296 w 3208788"/>
                <a:gd name="connsiteY4" fmla="*/ 124413 h 1315728"/>
                <a:gd name="connsiteX5" fmla="*/ 3208788 w 3208788"/>
                <a:gd name="connsiteY5" fmla="*/ 657924 h 1315728"/>
                <a:gd name="connsiteX6" fmla="*/ 2676296 w 3208788"/>
                <a:gd name="connsiteY6" fmla="*/ 1191434 h 1315728"/>
                <a:gd name="connsiteX7" fmla="*/ 1473948 w 3208788"/>
                <a:gd name="connsiteY7" fmla="*/ 1191434 h 1315728"/>
                <a:gd name="connsiteX8" fmla="*/ 1473948 w 3208788"/>
                <a:gd name="connsiteY8" fmla="*/ 1191319 h 1315728"/>
                <a:gd name="connsiteX9" fmla="*/ 164969 w 3208788"/>
                <a:gd name="connsiteY9" fmla="*/ 1191319 h 1315728"/>
                <a:gd name="connsiteX10" fmla="*/ 0 w 3208788"/>
                <a:gd name="connsiteY10" fmla="*/ 1315728 h 1315728"/>
              </a:gdLst>
              <a:ahLst/>
              <a:cxnLst/>
              <a:rect l="l" t="t" r="r" b="b"/>
              <a:pathLst>
                <a:path w="3208788" h="1315728">
                  <a:moveTo>
                    <a:pt x="0" y="0"/>
                  </a:moveTo>
                  <a:cubicBezTo>
                    <a:pt x="0" y="68693"/>
                    <a:pt x="73832" y="124409"/>
                    <a:pt x="164969" y="124409"/>
                  </a:cubicBezTo>
                  <a:lnTo>
                    <a:pt x="1766436" y="124409"/>
                  </a:lnTo>
                  <a:lnTo>
                    <a:pt x="1766434" y="124413"/>
                  </a:lnTo>
                  <a:lnTo>
                    <a:pt x="2676296" y="124413"/>
                  </a:lnTo>
                  <a:cubicBezTo>
                    <a:pt x="2970383" y="124413"/>
                    <a:pt x="3208788" y="363274"/>
                    <a:pt x="3208788" y="657924"/>
                  </a:cubicBezTo>
                  <a:cubicBezTo>
                    <a:pt x="3208788" y="952573"/>
                    <a:pt x="2970383" y="1191434"/>
                    <a:pt x="2676296" y="1191434"/>
                  </a:cubicBezTo>
                  <a:lnTo>
                    <a:pt x="1473948" y="1191434"/>
                  </a:lnTo>
                  <a:lnTo>
                    <a:pt x="1473948" y="1191319"/>
                  </a:lnTo>
                  <a:lnTo>
                    <a:pt x="164969" y="1191319"/>
                  </a:lnTo>
                  <a:cubicBezTo>
                    <a:pt x="73832" y="1191319"/>
                    <a:pt x="0" y="1247058"/>
                    <a:pt x="0" y="1315728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1" name="标题 1"/>
          <p:cNvSpPr txBox="1"/>
          <p:nvPr/>
        </p:nvSpPr>
        <p:spPr>
          <a:xfrm>
            <a:off x="761831" y="1276796"/>
            <a:ext cx="1898632" cy="23576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6337" y="5719879"/>
            <a:ext cx="2435538" cy="28566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3" name="标题 1"/>
          <p:cNvCxnSpPr/>
          <p:nvPr/>
        </p:nvCxnSpPr>
        <p:spPr>
          <a:xfrm>
            <a:off x="3448834" y="5862710"/>
            <a:ext cx="3467292" cy="0"/>
          </a:xfrm>
          <a:prstGeom prst="line">
            <a:avLst/>
          </a:prstGeom>
          <a:noFill/>
          <a:ln w="7963" cap="sq">
            <a:solidFill>
              <a:schemeClr val="tx1">
                <a:lumMod val="75000"/>
                <a:lumOff val="25000"/>
                <a:alpha val="50000"/>
              </a:schemeClr>
            </a:solidFill>
            <a:prstDash val="dash"/>
            <a:miter/>
          </a:ln>
        </p:spPr>
      </p:cxnSp>
      <p:sp>
        <p:nvSpPr>
          <p:cNvPr id="14" name="标题 1"/>
          <p:cNvSpPr txBox="1"/>
          <p:nvPr/>
        </p:nvSpPr>
        <p:spPr>
          <a:xfrm flipH="1">
            <a:off x="7486245" y="3065149"/>
            <a:ext cx="893715" cy="891116"/>
          </a:xfrm>
          <a:custGeom>
            <a:avLst/>
            <a:gdLst>
              <a:gd name="connsiteX0" fmla="*/ 6550251 w 6869561"/>
              <a:gd name="connsiteY0" fmla="*/ 4864100 h 6849580"/>
              <a:gd name="connsiteX1" fmla="*/ 6565900 w 6869561"/>
              <a:gd name="connsiteY1" fmla="*/ 4874549 h 6849580"/>
              <a:gd name="connsiteX2" fmla="*/ 6220569 w 6869561"/>
              <a:gd name="connsiteY2" fmla="*/ 5435600 h 6849580"/>
              <a:gd name="connsiteX3" fmla="*/ 5814809 w 6869561"/>
              <a:gd name="connsiteY3" fmla="*/ 5861498 h 6849580"/>
              <a:gd name="connsiteX4" fmla="*/ 5047200 w 6869561"/>
              <a:gd name="connsiteY4" fmla="*/ 6469241 h 6849580"/>
              <a:gd name="connsiteX5" fmla="*/ 4864100 w 6869561"/>
              <a:gd name="connsiteY5" fmla="*/ 6543544 h 6849580"/>
              <a:gd name="connsiteX6" fmla="*/ 5699351 w 6869561"/>
              <a:gd name="connsiteY6" fmla="*/ 5698994 h 6849580"/>
              <a:gd name="connsiteX7" fmla="*/ 6550251 w 6869561"/>
              <a:gd name="connsiteY7" fmla="*/ 4864100 h 6849580"/>
              <a:gd name="connsiteX8" fmla="*/ 6856755 w 6869561"/>
              <a:gd name="connsiteY8" fmla="*/ 3626123 h 6849580"/>
              <a:gd name="connsiteX9" fmla="*/ 6839799 w 6869561"/>
              <a:gd name="connsiteY9" fmla="*/ 3915463 h 6849580"/>
              <a:gd name="connsiteX10" fmla="*/ 5373884 w 6869561"/>
              <a:gd name="connsiteY10" fmla="*/ 5390115 h 6849580"/>
              <a:gd name="connsiteX11" fmla="*/ 3926328 w 6869561"/>
              <a:gd name="connsiteY11" fmla="*/ 6849580 h 6849580"/>
              <a:gd name="connsiteX12" fmla="*/ 3614144 w 6869561"/>
              <a:gd name="connsiteY12" fmla="*/ 6838950 h 6849580"/>
              <a:gd name="connsiteX13" fmla="*/ 5226547 w 6869561"/>
              <a:gd name="connsiteY13" fmla="*/ 5229498 h 6849580"/>
              <a:gd name="connsiteX14" fmla="*/ 6856755 w 6869561"/>
              <a:gd name="connsiteY14" fmla="*/ 3626123 h 6849580"/>
              <a:gd name="connsiteX15" fmla="*/ 6803155 w 6869561"/>
              <a:gd name="connsiteY15" fmla="*/ 2768600 h 6849580"/>
              <a:gd name="connsiteX16" fmla="*/ 6817977 w 6869561"/>
              <a:gd name="connsiteY16" fmla="*/ 2784475 h 6849580"/>
              <a:gd name="connsiteX17" fmla="*/ 6847077 w 6869561"/>
              <a:gd name="connsiteY17" fmla="*/ 2960237 h 6849580"/>
              <a:gd name="connsiteX18" fmla="*/ 4927689 w 6869561"/>
              <a:gd name="connsiteY18" fmla="*/ 4909687 h 6849580"/>
              <a:gd name="connsiteX19" fmla="*/ 2996486 w 6869561"/>
              <a:gd name="connsiteY19" fmla="*/ 6837829 h 6849580"/>
              <a:gd name="connsiteX20" fmla="*/ 2773210 w 6869561"/>
              <a:gd name="connsiteY20" fmla="*/ 6804385 h 6849580"/>
              <a:gd name="connsiteX21" fmla="*/ 4776690 w 6869561"/>
              <a:gd name="connsiteY21" fmla="*/ 4780060 h 6849580"/>
              <a:gd name="connsiteX22" fmla="*/ 6803155 w 6869561"/>
              <a:gd name="connsiteY22" fmla="*/ 2768600 h 6849580"/>
              <a:gd name="connsiteX23" fmla="*/ 6588973 w 6869561"/>
              <a:gd name="connsiteY23" fmla="*/ 2057400 h 6849580"/>
              <a:gd name="connsiteX24" fmla="*/ 6601681 w 6869561"/>
              <a:gd name="connsiteY24" fmla="*/ 2066925 h 6849580"/>
              <a:gd name="connsiteX25" fmla="*/ 6635112 w 6869561"/>
              <a:gd name="connsiteY25" fmla="*/ 2159000 h 6849580"/>
              <a:gd name="connsiteX26" fmla="*/ 6668146 w 6869561"/>
              <a:gd name="connsiteY26" fmla="*/ 2241550 h 6849580"/>
              <a:gd name="connsiteX27" fmla="*/ 2258671 w 6869561"/>
              <a:gd name="connsiteY27" fmla="*/ 6671824 h 6849580"/>
              <a:gd name="connsiteX28" fmla="*/ 2186610 w 6869561"/>
              <a:gd name="connsiteY28" fmla="*/ 6642364 h 6849580"/>
              <a:gd name="connsiteX29" fmla="*/ 2085975 w 6869561"/>
              <a:gd name="connsiteY29" fmla="*/ 6601775 h 6849580"/>
              <a:gd name="connsiteX30" fmla="*/ 2057400 w 6869561"/>
              <a:gd name="connsiteY30" fmla="*/ 6581237 h 6849580"/>
              <a:gd name="connsiteX31" fmla="*/ 4317032 w 6869561"/>
              <a:gd name="connsiteY31" fmla="*/ 4314613 h 6849580"/>
              <a:gd name="connsiteX32" fmla="*/ 6588973 w 6869561"/>
              <a:gd name="connsiteY32" fmla="*/ 2057400 h 6849580"/>
              <a:gd name="connsiteX33" fmla="*/ 6251102 w 6869561"/>
              <a:gd name="connsiteY33" fmla="*/ 1467022 h 6849580"/>
              <a:gd name="connsiteX34" fmla="*/ 6325688 w 6869561"/>
              <a:gd name="connsiteY34" fmla="*/ 1551001 h 6849580"/>
              <a:gd name="connsiteX35" fmla="*/ 6378522 w 6869561"/>
              <a:gd name="connsiteY35" fmla="*/ 1628803 h 6849580"/>
              <a:gd name="connsiteX36" fmla="*/ 4011599 w 6869561"/>
              <a:gd name="connsiteY36" fmla="*/ 3995751 h 6849580"/>
              <a:gd name="connsiteX37" fmla="*/ 1633624 w 6869561"/>
              <a:gd name="connsiteY37" fmla="*/ 6362700 h 6849580"/>
              <a:gd name="connsiteX38" fmla="*/ 1473200 w 6869561"/>
              <a:gd name="connsiteY38" fmla="*/ 6255737 h 6849580"/>
              <a:gd name="connsiteX39" fmla="*/ 3851275 w 6869561"/>
              <a:gd name="connsiteY39" fmla="*/ 3850179 h 6849580"/>
              <a:gd name="connsiteX40" fmla="*/ 6251102 w 6869561"/>
              <a:gd name="connsiteY40" fmla="*/ 1467022 h 6849580"/>
              <a:gd name="connsiteX41" fmla="*/ 5835201 w 6869561"/>
              <a:gd name="connsiteY41" fmla="*/ 965200 h 6849580"/>
              <a:gd name="connsiteX42" fmla="*/ 5969000 w 6869561"/>
              <a:gd name="connsiteY42" fmla="*/ 1102322 h 6849580"/>
              <a:gd name="connsiteX43" fmla="*/ 4219575 w 6869561"/>
              <a:gd name="connsiteY43" fmla="*/ 2853064 h 6849580"/>
              <a:gd name="connsiteX44" fmla="*/ 1787572 w 6869561"/>
              <a:gd name="connsiteY44" fmla="*/ 5280773 h 6849580"/>
              <a:gd name="connsiteX45" fmla="*/ 1104994 w 6869561"/>
              <a:gd name="connsiteY45" fmla="*/ 5975168 h 6849580"/>
              <a:gd name="connsiteX46" fmla="*/ 959000 w 6869561"/>
              <a:gd name="connsiteY46" fmla="*/ 5829174 h 6849580"/>
              <a:gd name="connsiteX47" fmla="*/ 3390963 w 6869561"/>
              <a:gd name="connsiteY47" fmla="*/ 3397187 h 6849580"/>
              <a:gd name="connsiteX48" fmla="*/ 5835201 w 6869561"/>
              <a:gd name="connsiteY48" fmla="*/ 965200 h 6849580"/>
              <a:gd name="connsiteX49" fmla="*/ 5327933 w 6869561"/>
              <a:gd name="connsiteY49" fmla="*/ 558800 h 6849580"/>
              <a:gd name="connsiteX50" fmla="*/ 5475937 w 6869561"/>
              <a:gd name="connsiteY50" fmla="*/ 660454 h 6849580"/>
              <a:gd name="connsiteX51" fmla="*/ 666611 w 6869561"/>
              <a:gd name="connsiteY51" fmla="*/ 5466976 h 6849580"/>
              <a:gd name="connsiteX52" fmla="*/ 552106 w 6869561"/>
              <a:gd name="connsiteY52" fmla="*/ 5315556 h 6849580"/>
              <a:gd name="connsiteX53" fmla="*/ 2929458 w 6869561"/>
              <a:gd name="connsiteY53" fmla="*/ 2924175 h 6849580"/>
              <a:gd name="connsiteX54" fmla="*/ 5327933 w 6869561"/>
              <a:gd name="connsiteY54" fmla="*/ 558800 h 6849580"/>
              <a:gd name="connsiteX55" fmla="*/ 4730819 w 6869561"/>
              <a:gd name="connsiteY55" fmla="*/ 239740 h 6849580"/>
              <a:gd name="connsiteX56" fmla="*/ 4895833 w 6869561"/>
              <a:gd name="connsiteY56" fmla="*/ 317487 h 6849580"/>
              <a:gd name="connsiteX57" fmla="*/ 2619388 w 6869561"/>
              <a:gd name="connsiteY57" fmla="*/ 2619362 h 6849580"/>
              <a:gd name="connsiteX58" fmla="*/ 326242 w 6869561"/>
              <a:gd name="connsiteY58" fmla="*/ 4902200 h 6849580"/>
              <a:gd name="connsiteX59" fmla="*/ 237434 w 6869561"/>
              <a:gd name="connsiteY59" fmla="*/ 4710254 h 6849580"/>
              <a:gd name="connsiteX60" fmla="*/ 2463800 w 6869561"/>
              <a:gd name="connsiteY60" fmla="*/ 2456629 h 6849580"/>
              <a:gd name="connsiteX61" fmla="*/ 4730819 w 6869561"/>
              <a:gd name="connsiteY61" fmla="*/ 239740 h 6849580"/>
              <a:gd name="connsiteX62" fmla="*/ 2224160 w 6869561"/>
              <a:gd name="connsiteY62" fmla="*/ 201147 h 6849580"/>
              <a:gd name="connsiteX63" fmla="*/ 2240062 w 6869561"/>
              <a:gd name="connsiteY63" fmla="*/ 213493 h 6849580"/>
              <a:gd name="connsiteX64" fmla="*/ 1232826 w 6869561"/>
              <a:gd name="connsiteY64" fmla="*/ 1237324 h 6849580"/>
              <a:gd name="connsiteX65" fmla="*/ 211300 w 6869561"/>
              <a:gd name="connsiteY65" fmla="*/ 2238032 h 6849580"/>
              <a:gd name="connsiteX66" fmla="*/ 338093 w 6869561"/>
              <a:gd name="connsiteY66" fmla="*/ 1879600 h 6849580"/>
              <a:gd name="connsiteX67" fmla="*/ 405233 w 6869561"/>
              <a:gd name="connsiteY67" fmla="*/ 1746250 h 6849580"/>
              <a:gd name="connsiteX68" fmla="*/ 1082092 w 6869561"/>
              <a:gd name="connsiteY68" fmla="*/ 1071201 h 6849580"/>
              <a:gd name="connsiteX69" fmla="*/ 2051050 w 6869561"/>
              <a:gd name="connsiteY69" fmla="*/ 258755 h 6849580"/>
              <a:gd name="connsiteX70" fmla="*/ 2224160 w 6869561"/>
              <a:gd name="connsiteY70" fmla="*/ 201147 h 6849580"/>
              <a:gd name="connsiteX71" fmla="*/ 4016925 w 6869561"/>
              <a:gd name="connsiteY71" fmla="*/ 38100 h 6849580"/>
              <a:gd name="connsiteX72" fmla="*/ 4216400 w 6869561"/>
              <a:gd name="connsiteY72" fmla="*/ 93434 h 6849580"/>
              <a:gd name="connsiteX73" fmla="*/ 87861 w 6869561"/>
              <a:gd name="connsiteY73" fmla="*/ 4216400 h 6849580"/>
              <a:gd name="connsiteX74" fmla="*/ 38100 w 6869561"/>
              <a:gd name="connsiteY74" fmla="*/ 4010708 h 6849580"/>
              <a:gd name="connsiteX75" fmla="*/ 2009760 w 6869561"/>
              <a:gd name="connsiteY75" fmla="*/ 2009790 h 6849580"/>
              <a:gd name="connsiteX76" fmla="*/ 4016925 w 6869561"/>
              <a:gd name="connsiteY76" fmla="*/ 38100 h 6849580"/>
              <a:gd name="connsiteX77" fmla="*/ 3102116 w 6869561"/>
              <a:gd name="connsiteY77" fmla="*/ 0 h 6849580"/>
              <a:gd name="connsiteX78" fmla="*/ 3240158 w 6869561"/>
              <a:gd name="connsiteY78" fmla="*/ 0 h 6849580"/>
              <a:gd name="connsiteX79" fmla="*/ 3378200 w 6869561"/>
              <a:gd name="connsiteY79" fmla="*/ 9507 h 6849580"/>
              <a:gd name="connsiteX80" fmla="*/ 9543 w 6869561"/>
              <a:gd name="connsiteY80" fmla="*/ 3378200 h 6849580"/>
              <a:gd name="connsiteX81" fmla="*/ 0 w 6869561"/>
              <a:gd name="connsiteY81" fmla="*/ 3237260 h 6849580"/>
              <a:gd name="connsiteX82" fmla="*/ 0 w 6869561"/>
              <a:gd name="connsiteY82" fmla="*/ 3096320 h 6849580"/>
              <a:gd name="connsiteX83" fmla="*/ 1551058 w 6869561"/>
              <a:gd name="connsiteY83" fmla="*/ 1548160 h 6849580"/>
            </a:gdLst>
            <a:ahLst/>
            <a:cxnLst/>
            <a:rect l="l" t="t" r="r" b="b"/>
            <a:pathLst>
              <a:path w="6869561" h="6849580">
                <a:moveTo>
                  <a:pt x="6550251" y="4864100"/>
                </a:moveTo>
                <a:cubicBezTo>
                  <a:pt x="6558858" y="4864100"/>
                  <a:pt x="6565900" y="4868802"/>
                  <a:pt x="6565900" y="4874549"/>
                </a:cubicBezTo>
                <a:cubicBezTo>
                  <a:pt x="6565900" y="4919822"/>
                  <a:pt x="6380474" y="5221080"/>
                  <a:pt x="6220569" y="5435600"/>
                </a:cubicBezTo>
                <a:cubicBezTo>
                  <a:pt x="6181519" y="5487988"/>
                  <a:pt x="5998927" y="5679642"/>
                  <a:pt x="5814809" y="5861498"/>
                </a:cubicBezTo>
                <a:cubicBezTo>
                  <a:pt x="5458909" y="6213028"/>
                  <a:pt x="5404488" y="6256115"/>
                  <a:pt x="5047200" y="6469241"/>
                </a:cubicBezTo>
                <a:cubicBezTo>
                  <a:pt x="4917591" y="6546554"/>
                  <a:pt x="4864100" y="6568261"/>
                  <a:pt x="4864100" y="6543544"/>
                </a:cubicBezTo>
                <a:cubicBezTo>
                  <a:pt x="4864100" y="6538233"/>
                  <a:pt x="5239963" y="6158186"/>
                  <a:pt x="5699351" y="5698994"/>
                </a:cubicBezTo>
                <a:cubicBezTo>
                  <a:pt x="6158738" y="5239803"/>
                  <a:pt x="6541643" y="4864100"/>
                  <a:pt x="6550251" y="4864100"/>
                </a:cubicBezTo>
                <a:close/>
                <a:moveTo>
                  <a:pt x="6856755" y="3626123"/>
                </a:moveTo>
                <a:cubicBezTo>
                  <a:pt x="6881879" y="3634698"/>
                  <a:pt x="6866731" y="3893183"/>
                  <a:pt x="6839799" y="3915463"/>
                </a:cubicBezTo>
                <a:cubicBezTo>
                  <a:pt x="6829702" y="3923816"/>
                  <a:pt x="6170040" y="4587410"/>
                  <a:pt x="5373884" y="5390115"/>
                </a:cubicBezTo>
                <a:lnTo>
                  <a:pt x="3926328" y="6849580"/>
                </a:lnTo>
                <a:lnTo>
                  <a:pt x="3614144" y="6838950"/>
                </a:lnTo>
                <a:lnTo>
                  <a:pt x="5226547" y="5229498"/>
                </a:lnTo>
                <a:cubicBezTo>
                  <a:pt x="6228457" y="4229422"/>
                  <a:pt x="6845691" y="3622348"/>
                  <a:pt x="6856755" y="3626123"/>
                </a:cubicBezTo>
                <a:close/>
                <a:moveTo>
                  <a:pt x="6803155" y="2768600"/>
                </a:moveTo>
                <a:cubicBezTo>
                  <a:pt x="6811423" y="2768600"/>
                  <a:pt x="6818093" y="2775744"/>
                  <a:pt x="6817977" y="2784475"/>
                </a:cubicBezTo>
                <a:cubicBezTo>
                  <a:pt x="6817481" y="2821634"/>
                  <a:pt x="6835408" y="2929910"/>
                  <a:pt x="6847077" y="2960237"/>
                </a:cubicBezTo>
                <a:cubicBezTo>
                  <a:pt x="6859227" y="2991816"/>
                  <a:pt x="6782874" y="3069365"/>
                  <a:pt x="4927689" y="4909687"/>
                </a:cubicBezTo>
                <a:cubicBezTo>
                  <a:pt x="3865066" y="5963797"/>
                  <a:pt x="2996025" y="6831461"/>
                  <a:pt x="2996486" y="6837829"/>
                </a:cubicBezTo>
                <a:cubicBezTo>
                  <a:pt x="2997598" y="6853178"/>
                  <a:pt x="2783550" y="6821115"/>
                  <a:pt x="2773210" y="6804385"/>
                </a:cubicBezTo>
                <a:cubicBezTo>
                  <a:pt x="2768837" y="6797309"/>
                  <a:pt x="3670403" y="5886363"/>
                  <a:pt x="4776690" y="4780060"/>
                </a:cubicBezTo>
                <a:cubicBezTo>
                  <a:pt x="5882976" y="3673757"/>
                  <a:pt x="6794885" y="2768600"/>
                  <a:pt x="6803155" y="2768600"/>
                </a:cubicBezTo>
                <a:close/>
                <a:moveTo>
                  <a:pt x="6588973" y="2057400"/>
                </a:moveTo>
                <a:cubicBezTo>
                  <a:pt x="6595743" y="2057400"/>
                  <a:pt x="6601461" y="2061686"/>
                  <a:pt x="6601681" y="2066925"/>
                </a:cubicBezTo>
                <a:cubicBezTo>
                  <a:pt x="6601899" y="2072164"/>
                  <a:pt x="6616944" y="2113598"/>
                  <a:pt x="6635112" y="2159000"/>
                </a:cubicBezTo>
                <a:lnTo>
                  <a:pt x="6668146" y="2241550"/>
                </a:lnTo>
                <a:lnTo>
                  <a:pt x="2258671" y="6671824"/>
                </a:lnTo>
                <a:lnTo>
                  <a:pt x="2186610" y="6642364"/>
                </a:lnTo>
                <a:cubicBezTo>
                  <a:pt x="2146977" y="6626161"/>
                  <a:pt x="2101691" y="6607896"/>
                  <a:pt x="2085975" y="6601775"/>
                </a:cubicBezTo>
                <a:cubicBezTo>
                  <a:pt x="2070259" y="6595656"/>
                  <a:pt x="2057400" y="6586413"/>
                  <a:pt x="2057400" y="6581237"/>
                </a:cubicBezTo>
                <a:cubicBezTo>
                  <a:pt x="2057400" y="6576061"/>
                  <a:pt x="3074234" y="5556081"/>
                  <a:pt x="4317032" y="4314613"/>
                </a:cubicBezTo>
                <a:cubicBezTo>
                  <a:pt x="5559830" y="3073146"/>
                  <a:pt x="6582204" y="2057400"/>
                  <a:pt x="6588973" y="2057400"/>
                </a:cubicBezTo>
                <a:close/>
                <a:moveTo>
                  <a:pt x="6251102" y="1467022"/>
                </a:moveTo>
                <a:cubicBezTo>
                  <a:pt x="6263065" y="1470420"/>
                  <a:pt x="6296629" y="1508211"/>
                  <a:pt x="6325688" y="1551001"/>
                </a:cubicBezTo>
                <a:lnTo>
                  <a:pt x="6378522" y="1628803"/>
                </a:lnTo>
                <a:lnTo>
                  <a:pt x="4011599" y="3995751"/>
                </a:lnTo>
                <a:cubicBezTo>
                  <a:pt x="2709791" y="5297573"/>
                  <a:pt x="1639702" y="6362700"/>
                  <a:pt x="1633624" y="6362700"/>
                </a:cubicBezTo>
                <a:cubicBezTo>
                  <a:pt x="1610445" y="6362700"/>
                  <a:pt x="1473200" y="6271191"/>
                  <a:pt x="1473200" y="6255737"/>
                </a:cubicBezTo>
                <a:cubicBezTo>
                  <a:pt x="1473200" y="6246813"/>
                  <a:pt x="2543334" y="5164312"/>
                  <a:pt x="3851275" y="3850179"/>
                </a:cubicBezTo>
                <a:cubicBezTo>
                  <a:pt x="5577434" y="2115846"/>
                  <a:pt x="6235313" y="1462538"/>
                  <a:pt x="6251102" y="1467022"/>
                </a:cubicBezTo>
                <a:close/>
                <a:moveTo>
                  <a:pt x="5835201" y="965200"/>
                </a:moveTo>
                <a:cubicBezTo>
                  <a:pt x="5854287" y="965200"/>
                  <a:pt x="5969000" y="1082762"/>
                  <a:pt x="5969000" y="1102322"/>
                </a:cubicBezTo>
                <a:cubicBezTo>
                  <a:pt x="5969000" y="1111907"/>
                  <a:pt x="5181759" y="1899741"/>
                  <a:pt x="4219575" y="2853064"/>
                </a:cubicBezTo>
                <a:cubicBezTo>
                  <a:pt x="3257391" y="3806386"/>
                  <a:pt x="2162990" y="4898855"/>
                  <a:pt x="1787572" y="5280773"/>
                </a:cubicBezTo>
                <a:lnTo>
                  <a:pt x="1104994" y="5975168"/>
                </a:lnTo>
                <a:lnTo>
                  <a:pt x="959000" y="5829174"/>
                </a:lnTo>
                <a:lnTo>
                  <a:pt x="3390963" y="3397187"/>
                </a:lnTo>
                <a:cubicBezTo>
                  <a:pt x="4728542" y="2059594"/>
                  <a:pt x="5828449" y="965200"/>
                  <a:pt x="5835201" y="965200"/>
                </a:cubicBezTo>
                <a:close/>
                <a:moveTo>
                  <a:pt x="5327933" y="558800"/>
                </a:moveTo>
                <a:cubicBezTo>
                  <a:pt x="5348557" y="558800"/>
                  <a:pt x="5463432" y="637700"/>
                  <a:pt x="5475937" y="660454"/>
                </a:cubicBezTo>
                <a:cubicBezTo>
                  <a:pt x="5491902" y="689505"/>
                  <a:pt x="702171" y="5476442"/>
                  <a:pt x="666611" y="5466976"/>
                </a:cubicBezTo>
                <a:cubicBezTo>
                  <a:pt x="639631" y="5459794"/>
                  <a:pt x="563227" y="5358758"/>
                  <a:pt x="552106" y="5315556"/>
                </a:cubicBezTo>
                <a:cubicBezTo>
                  <a:pt x="546653" y="5294372"/>
                  <a:pt x="987441" y="4850983"/>
                  <a:pt x="2929458" y="2924175"/>
                </a:cubicBezTo>
                <a:cubicBezTo>
                  <a:pt x="4240684" y="1623219"/>
                  <a:pt x="5319997" y="558800"/>
                  <a:pt x="5327933" y="558800"/>
                </a:cubicBezTo>
                <a:close/>
                <a:moveTo>
                  <a:pt x="4730819" y="239740"/>
                </a:moveTo>
                <a:cubicBezTo>
                  <a:pt x="4830466" y="272067"/>
                  <a:pt x="4890028" y="300130"/>
                  <a:pt x="4895833" y="317487"/>
                </a:cubicBezTo>
                <a:cubicBezTo>
                  <a:pt x="4900066" y="330145"/>
                  <a:pt x="4137247" y="1101486"/>
                  <a:pt x="2619388" y="2619362"/>
                </a:cubicBezTo>
                <a:cubicBezTo>
                  <a:pt x="1363842" y="3874923"/>
                  <a:pt x="331926" y="4902200"/>
                  <a:pt x="326242" y="4902200"/>
                </a:cubicBezTo>
                <a:cubicBezTo>
                  <a:pt x="313804" y="4902200"/>
                  <a:pt x="240950" y="4744737"/>
                  <a:pt x="237434" y="4710254"/>
                </a:cubicBezTo>
                <a:cubicBezTo>
                  <a:pt x="235697" y="4693225"/>
                  <a:pt x="905307" y="4015417"/>
                  <a:pt x="2463800" y="2456629"/>
                </a:cubicBezTo>
                <a:cubicBezTo>
                  <a:pt x="4684721" y="235287"/>
                  <a:pt x="4692786" y="227401"/>
                  <a:pt x="4730819" y="239740"/>
                </a:cubicBezTo>
                <a:close/>
                <a:moveTo>
                  <a:pt x="2224160" y="201147"/>
                </a:moveTo>
                <a:cubicBezTo>
                  <a:pt x="2231408" y="203001"/>
                  <a:pt x="2236197" y="207239"/>
                  <a:pt x="2240062" y="213493"/>
                </a:cubicBezTo>
                <a:cubicBezTo>
                  <a:pt x="2243561" y="219154"/>
                  <a:pt x="1790305" y="679878"/>
                  <a:pt x="1232826" y="1237324"/>
                </a:cubicBezTo>
                <a:cubicBezTo>
                  <a:pt x="675348" y="1794769"/>
                  <a:pt x="215661" y="2245088"/>
                  <a:pt x="211300" y="2238032"/>
                </a:cubicBezTo>
                <a:cubicBezTo>
                  <a:pt x="197912" y="2216369"/>
                  <a:pt x="267312" y="2020182"/>
                  <a:pt x="338093" y="1879600"/>
                </a:cubicBezTo>
                <a:lnTo>
                  <a:pt x="405233" y="1746250"/>
                </a:lnTo>
                <a:lnTo>
                  <a:pt x="1082092" y="1071201"/>
                </a:lnTo>
                <a:cubicBezTo>
                  <a:pt x="1818947" y="336316"/>
                  <a:pt x="1757406" y="387917"/>
                  <a:pt x="2051050" y="258755"/>
                </a:cubicBezTo>
                <a:cubicBezTo>
                  <a:pt x="2158533" y="211478"/>
                  <a:pt x="2202415" y="195585"/>
                  <a:pt x="2224160" y="201147"/>
                </a:cubicBezTo>
                <a:close/>
                <a:moveTo>
                  <a:pt x="4016925" y="38100"/>
                </a:moveTo>
                <a:cubicBezTo>
                  <a:pt x="4073138" y="38100"/>
                  <a:pt x="4216400" y="77841"/>
                  <a:pt x="4216400" y="93434"/>
                </a:cubicBezTo>
                <a:cubicBezTo>
                  <a:pt x="4216400" y="108968"/>
                  <a:pt x="103415" y="4216400"/>
                  <a:pt x="87861" y="4216400"/>
                </a:cubicBezTo>
                <a:cubicBezTo>
                  <a:pt x="77001" y="4216400"/>
                  <a:pt x="38100" y="4055601"/>
                  <a:pt x="38100" y="4010708"/>
                </a:cubicBezTo>
                <a:cubicBezTo>
                  <a:pt x="38100" y="3988797"/>
                  <a:pt x="531655" y="3487918"/>
                  <a:pt x="2009760" y="2009790"/>
                </a:cubicBezTo>
                <a:cubicBezTo>
                  <a:pt x="3689847" y="329677"/>
                  <a:pt x="3986670" y="38100"/>
                  <a:pt x="4016925" y="38100"/>
                </a:cubicBezTo>
                <a:close/>
                <a:moveTo>
                  <a:pt x="3102116" y="0"/>
                </a:moveTo>
                <a:lnTo>
                  <a:pt x="3240158" y="0"/>
                </a:lnTo>
                <a:cubicBezTo>
                  <a:pt x="3316081" y="0"/>
                  <a:pt x="3378200" y="4278"/>
                  <a:pt x="3378200" y="9507"/>
                </a:cubicBezTo>
                <a:cubicBezTo>
                  <a:pt x="3378200" y="21962"/>
                  <a:pt x="21998" y="3378200"/>
                  <a:pt x="9543" y="3378200"/>
                </a:cubicBezTo>
                <a:cubicBezTo>
                  <a:pt x="4294" y="3378200"/>
                  <a:pt x="0" y="3314777"/>
                  <a:pt x="0" y="3237260"/>
                </a:cubicBezTo>
                <a:lnTo>
                  <a:pt x="0" y="3096320"/>
                </a:lnTo>
                <a:lnTo>
                  <a:pt x="1551058" y="1548160"/>
                </a:lnTo>
                <a:close/>
              </a:path>
            </a:pathLst>
          </a:custGeom>
          <a:solidFill>
            <a:schemeClr val="accent1">
              <a:alpha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0800000">
            <a:off x="6085863" y="999310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  <a:alpha val="6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4843498" y="2531597"/>
            <a:ext cx="623930" cy="422145"/>
            <a:chOff x="4843498" y="2531597"/>
            <a:chExt cx="623930" cy="422145"/>
          </a:xfrm>
        </p:grpSpPr>
        <p:sp>
          <p:nvSpPr>
            <p:cNvPr id="17" name="标题 1"/>
            <p:cNvSpPr txBox="1"/>
            <p:nvPr/>
          </p:nvSpPr>
          <p:spPr>
            <a:xfrm rot="5400000" flipH="1">
              <a:off x="5045283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 flipH="1">
              <a:off x="4843498" y="2531597"/>
              <a:ext cx="422145" cy="422145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1049635" y="351240"/>
            <a:ext cx="469265" cy="317500"/>
            <a:chOff x="11049635" y="351240"/>
            <a:chExt cx="469265" cy="317500"/>
          </a:xfrm>
        </p:grpSpPr>
        <p:sp>
          <p:nvSpPr>
            <p:cNvPr id="20" name="标题 1"/>
            <p:cNvSpPr txBox="1"/>
            <p:nvPr/>
          </p:nvSpPr>
          <p:spPr>
            <a:xfrm rot="5400000" flipH="1">
              <a:off x="11201400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5400000" flipH="1">
              <a:off x="11049635" y="351240"/>
              <a:ext cx="317500" cy="317500"/>
            </a:xfrm>
            <a:prstGeom prst="ellips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20000"/>
                      <a:lumOff val="80000"/>
                    </a:schemeClr>
                  </a:gs>
                  <a:gs pos="100000">
                    <a:schemeClr val="accent1">
                      <a:lumMod val="40000"/>
                      <a:lumOff val="60000"/>
                    </a:schemeClr>
                  </a:gs>
                </a:gsLst>
                <a:lin ang="108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991878" y="2082042"/>
            <a:ext cx="2583834" cy="114175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PART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14272" y="1249529"/>
            <a:ext cx="2015320" cy="197426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E4654E">
                    <a:alpha val="100000"/>
                  </a:srgbClr>
                </a:solidFill>
                <a:latin typeface="Source Han Sans CN Regular"/>
                <a:ea typeface="Source Han Sans CN Regular"/>
                <a:cs typeface="Source Han Sans CN Regular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20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26" y="2385853"/>
            <a:ext cx="12189349" cy="2893464"/>
          </a:xfrm>
          <a:custGeom>
            <a:avLst/>
            <a:gdLst>
              <a:gd name="connsiteX0" fmla="*/ 0 w 10982426"/>
              <a:gd name="connsiteY0" fmla="*/ 1512066 h 2700646"/>
              <a:gd name="connsiteX1" fmla="*/ 1867301 w 10982426"/>
              <a:gd name="connsiteY1" fmla="*/ 2647847 h 2700646"/>
              <a:gd name="connsiteX2" fmla="*/ 5082139 w 10982426"/>
              <a:gd name="connsiteY2" fmla="*/ 900 h 2700646"/>
              <a:gd name="connsiteX3" fmla="*/ 8200725 w 10982426"/>
              <a:gd name="connsiteY3" fmla="*/ 2339838 h 2700646"/>
              <a:gd name="connsiteX4" fmla="*/ 10982426 w 10982426"/>
              <a:gd name="connsiteY4" fmla="*/ 1377312 h 2700646"/>
            </a:gdLst>
            <a:ahLst/>
            <a:cxnLst/>
            <a:rect l="l" t="t" r="r" b="b"/>
            <a:pathLst>
              <a:path w="10982426" h="2700646">
                <a:moveTo>
                  <a:pt x="0" y="1512066"/>
                </a:moveTo>
                <a:cubicBezTo>
                  <a:pt x="510139" y="2205887"/>
                  <a:pt x="1020278" y="2899708"/>
                  <a:pt x="1867301" y="2647847"/>
                </a:cubicBezTo>
                <a:cubicBezTo>
                  <a:pt x="2714324" y="2395986"/>
                  <a:pt x="4026568" y="52235"/>
                  <a:pt x="5082139" y="900"/>
                </a:cubicBezTo>
                <a:cubicBezTo>
                  <a:pt x="6137710" y="-50435"/>
                  <a:pt x="7217344" y="2110436"/>
                  <a:pt x="8200725" y="2339838"/>
                </a:cubicBezTo>
                <a:cubicBezTo>
                  <a:pt x="9184106" y="2569240"/>
                  <a:pt x="10083266" y="1973276"/>
                  <a:pt x="10982426" y="1377312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378563" y="1543676"/>
            <a:ext cx="4460136" cy="4320000"/>
          </a:xfrm>
          <a:prstGeom prst="round2SameRect">
            <a:avLst>
              <a:gd name="adj1" fmla="val 24297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1292964" y="1990671"/>
            <a:ext cx="4460136" cy="4320000"/>
          </a:xfrm>
          <a:prstGeom prst="round2SameRect">
            <a:avLst>
              <a:gd name="adj1" fmla="val 24297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867293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21664" y="3629745"/>
            <a:ext cx="3802737" cy="2479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93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python
import numpy as np
import pandas as pd
from scipy.signal import butter, lfilter
data = pd.read_csv('data.csv')
def butter_bandpass(lowcut, highcut, fs, order=5):
yq = 0.5 * fs
low = lowcut / nyq
high = highcut / nyq
b, a = butter(order, [low, high], btype='band')
return b, a
def butter_bandpass_filter(data, lowcut, highcut, fs, order=5):
b, a = butter_bandpass(lowcut, highcut, fs, order=order)
y = lfilter(b, a, data)
return y
fs = 128  #   采样频率
lowcut = 1.0  #   低频截止
highcut = 30.0  #   高频截止
eeg_data = data['EEG'].values
filtered_eeg = butter_bandpass_filter(eeg_data, lowcut, highcut, fs, order=2)
对特征数据进行标准化处理，将不同特征源的数据统一到同一量纲，消除量纲差异。
归一化后的数据可提高模型的训练效率和稳定性。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93402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900000" flipH="1">
            <a:off x="4039732" y="213414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853500" y="0"/>
            <a:ext cx="1811096" cy="474813"/>
          </a:xfrm>
          <a:custGeom>
            <a:avLst/>
            <a:gdLst>
              <a:gd name="connsiteX0" fmla="*/ 0 w 1811096"/>
              <a:gd name="connsiteY0" fmla="*/ 0 h 474813"/>
              <a:gd name="connsiteX1" fmla="*/ 1811096 w 1811096"/>
              <a:gd name="connsiteY1" fmla="*/ 0 h 474813"/>
              <a:gd name="connsiteX2" fmla="*/ 1686099 w 1811096"/>
              <a:gd name="connsiteY2" fmla="*/ 151498 h 474813"/>
              <a:gd name="connsiteX3" fmla="*/ 905548 w 1811096"/>
              <a:gd name="connsiteY3" fmla="*/ 474813 h 474813"/>
              <a:gd name="connsiteX4" fmla="*/ 124997 w 1811096"/>
              <a:gd name="connsiteY4" fmla="*/ 151498 h 474813"/>
            </a:gdLst>
            <a:ahLst/>
            <a:cxnLst/>
            <a:rect l="l" t="t" r="r" b="b"/>
            <a:pathLst>
              <a:path w="1811096" h="474813">
                <a:moveTo>
                  <a:pt x="0" y="0"/>
                </a:moveTo>
                <a:lnTo>
                  <a:pt x="1811096" y="0"/>
                </a:lnTo>
                <a:lnTo>
                  <a:pt x="1686099" y="151498"/>
                </a:lnTo>
                <a:cubicBezTo>
                  <a:pt x="1486339" y="351259"/>
                  <a:pt x="1210372" y="474813"/>
                  <a:pt x="905548" y="474813"/>
                </a:cubicBezTo>
                <a:cubicBezTo>
                  <a:pt x="600724" y="474813"/>
                  <a:pt x="324758" y="351259"/>
                  <a:pt x="124997" y="151498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2887" y="6584154"/>
            <a:ext cx="940085" cy="273846"/>
          </a:xfrm>
          <a:custGeom>
            <a:avLst/>
            <a:gdLst>
              <a:gd name="connsiteX0" fmla="*/ 470042 w 940085"/>
              <a:gd name="connsiteY0" fmla="*/ 0 h 273846"/>
              <a:gd name="connsiteX1" fmla="*/ 921830 w 940085"/>
              <a:gd name="connsiteY1" fmla="*/ 240214 h 273846"/>
              <a:gd name="connsiteX2" fmla="*/ 940085 w 940085"/>
              <a:gd name="connsiteY2" fmla="*/ 273846 h 273846"/>
              <a:gd name="connsiteX3" fmla="*/ 0 w 940085"/>
              <a:gd name="connsiteY3" fmla="*/ 273846 h 273846"/>
              <a:gd name="connsiteX4" fmla="*/ 18255 w 940085"/>
              <a:gd name="connsiteY4" fmla="*/ 240214 h 273846"/>
              <a:gd name="connsiteX5" fmla="*/ 470042 w 940085"/>
              <a:gd name="connsiteY5" fmla="*/ 0 h 273846"/>
            </a:gdLst>
            <a:ahLst/>
            <a:cxnLst/>
            <a:rect l="l" t="t" r="r" b="b"/>
            <a:pathLst>
              <a:path w="940085" h="273846">
                <a:moveTo>
                  <a:pt x="470042" y="0"/>
                </a:moveTo>
                <a:cubicBezTo>
                  <a:pt x="658108" y="0"/>
                  <a:pt x="823918" y="95286"/>
                  <a:pt x="921830" y="240214"/>
                </a:cubicBezTo>
                <a:lnTo>
                  <a:pt x="940085" y="273846"/>
                </a:lnTo>
                <a:lnTo>
                  <a:pt x="0" y="273846"/>
                </a:lnTo>
                <a:lnTo>
                  <a:pt x="18255" y="240214"/>
                </a:lnTo>
                <a:cubicBezTo>
                  <a:pt x="116166" y="95286"/>
                  <a:pt x="281977" y="0"/>
                  <a:pt x="47004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52892" y="1107145"/>
            <a:ext cx="1311478" cy="131147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07263" y="3243872"/>
            <a:ext cx="3802737" cy="25069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提取信号的功率谱密度（PSD）特征，反映信号在不同频段的能量分布。
PSD特征可作为疲劳检测的重要依据，有助于模型识别疲劳状态。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9001" y="1388190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900000" flipH="1">
            <a:off x="9122670" y="1747236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21664" y="2902130"/>
            <a:ext cx="3801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数据加载与初步处理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07263" y="2522144"/>
            <a:ext cx="3801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特征提取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数据预处理代码</a:t>
            </a:r>
            <a:endParaRPr kumimoji="1"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1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519" y="180833"/>
            <a:ext cx="11818961" cy="6496334"/>
          </a:xfrm>
          <a:prstGeom prst="roundRect">
            <a:avLst>
              <a:gd name="adj" fmla="val 1858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 rot="5400000">
            <a:off x="-2319833" y="5755285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9560929" y="-3278581"/>
            <a:ext cx="6974007" cy="5105400"/>
          </a:xfrm>
          <a:prstGeom prst="hexagon">
            <a:avLst/>
          </a:prstGeom>
          <a:solidFill>
            <a:schemeClr val="bg1">
              <a:lumMod val="95000"/>
              <a:alpha val="53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24761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模型训练代码</a:t>
            </a: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504217" y="534464"/>
            <a:ext cx="312365" cy="312365"/>
            <a:chOff x="504217" y="534464"/>
            <a:chExt cx="312365" cy="312365"/>
          </a:xfrm>
        </p:grpSpPr>
        <p:sp>
          <p:nvSpPr>
            <p:cNvPr id="20" name="标题 1"/>
            <p:cNvSpPr txBox="1"/>
            <p:nvPr/>
          </p:nvSpPr>
          <p:spPr>
            <a:xfrm>
              <a:off x="504217" y="534464"/>
              <a:ext cx="312365" cy="312365"/>
            </a:xfrm>
            <a:prstGeom prst="ellipse">
              <a:avLst/>
            </a:prstGeom>
            <a:solidFill>
              <a:schemeClr val="bg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533681" y="563928"/>
              <a:ext cx="253437" cy="253437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90103777-83E3-5D84-DD33-582131613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912" y="1227553"/>
            <a:ext cx="9020175" cy="52065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E4654E"/>
      </a:accent1>
      <a:accent2>
        <a:srgbClr val="FFC000"/>
      </a:accent2>
      <a:accent3>
        <a:srgbClr val="E4654E"/>
      </a:accent3>
      <a:accent4>
        <a:srgbClr val="FFC000"/>
      </a:accent4>
      <a:accent5>
        <a:srgbClr val="E4654E"/>
      </a:accent5>
      <a:accent6>
        <a:srgbClr val="FFC000"/>
      </a:accent6>
      <a:hlink>
        <a:srgbClr val="EE7B08"/>
      </a:hlink>
      <a:folHlink>
        <a:srgbClr val="977B2D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1152</Words>
  <Application>Microsoft Office PowerPoint</Application>
  <PresentationFormat>宽屏</PresentationFormat>
  <Paragraphs>191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Source Han Sans CN Bold</vt:lpstr>
      <vt:lpstr>Source Han Sans</vt:lpstr>
      <vt:lpstr>OPPOSans L</vt:lpstr>
      <vt:lpstr>OPPOSans B</vt:lpstr>
      <vt:lpstr>OPPOSans H</vt:lpstr>
      <vt:lpstr>Arial</vt:lpstr>
      <vt:lpstr>Source Han Sans CN Regular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志超 陈</cp:lastModifiedBy>
  <cp:revision>1</cp:revision>
  <dcterms:modified xsi:type="dcterms:W3CDTF">2025-04-27T02:45:03Z</dcterms:modified>
</cp:coreProperties>
</file>